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57" r:id="rId3"/>
    <p:sldId id="258" r:id="rId4"/>
    <p:sldId id="280" r:id="rId5"/>
    <p:sldId id="259" r:id="rId6"/>
    <p:sldId id="260" r:id="rId7"/>
    <p:sldId id="261" r:id="rId8"/>
    <p:sldId id="262" r:id="rId9"/>
    <p:sldId id="263" r:id="rId10"/>
    <p:sldId id="274" r:id="rId11"/>
    <p:sldId id="275" r:id="rId12"/>
    <p:sldId id="282" r:id="rId13"/>
    <p:sldId id="265" r:id="rId14"/>
    <p:sldId id="272" r:id="rId15"/>
    <p:sldId id="264" r:id="rId16"/>
    <p:sldId id="267" r:id="rId17"/>
    <p:sldId id="278" r:id="rId18"/>
    <p:sldId id="277" r:id="rId19"/>
    <p:sldId id="279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74" d="100"/>
          <a:sy n="74" d="100"/>
        </p:scale>
        <p:origin x="144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762136"/>
        <c:axId val="168757824"/>
      </c:barChart>
      <c:valAx>
        <c:axId val="168757824"/>
        <c:scaling>
          <c:orientation val="minMax"/>
        </c:scaling>
        <c:delete val="0"/>
        <c:axPos val="l"/>
        <c:majorGridlines/>
        <c:majorTickMark val="out"/>
        <c:minorTickMark val="none"/>
        <c:tickLblPos val="nextTo"/>
        <c:crossAx val="168762136"/>
        <c:crosses val="autoZero"/>
        <c:crossBetween val="between"/>
      </c:valAx>
      <c:catAx>
        <c:axId val="168762136"/>
        <c:scaling>
          <c:orientation val="minMax"/>
        </c:scaling>
        <c:delete val="0"/>
        <c:axPos val="b"/>
        <c:majorTickMark val="out"/>
        <c:minorTickMark val="none"/>
        <c:tickLblPos val="nextTo"/>
        <c:crossAx val="168757824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916666666667099E-2"/>
          <c:y val="3.3812500000000002E-2"/>
          <c:w val="0.9078333333333336"/>
          <c:h val="0.825656496062992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ln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ln>
            </c:spPr>
          </c:dPt>
          <c:dPt>
            <c:idx val="2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ln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ln>
            </c:spPr>
          </c:dPt>
          <c:cat>
            <c:strRef>
              <c:f>Лист1!$A$2:$A$5</c:f>
              <c:strCache>
                <c:ptCount val="4"/>
                <c:pt idx="0">
                  <c:v>Россия</c:v>
                </c:pt>
                <c:pt idx="1">
                  <c:v>Франция</c:v>
                </c:pt>
                <c:pt idx="2">
                  <c:v>Германия</c:v>
                </c:pt>
                <c:pt idx="3">
                  <c:v>Италия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762528"/>
        <c:axId val="168760960"/>
      </c:barChart>
      <c:catAx>
        <c:axId val="168762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8760960"/>
        <c:crosses val="autoZero"/>
        <c:auto val="1"/>
        <c:lblAlgn val="ctr"/>
        <c:lblOffset val="100"/>
        <c:noMultiLvlLbl val="0"/>
      </c:catAx>
      <c:valAx>
        <c:axId val="168760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8762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2F7D61-FBBD-4BF3-AFD2-F22522081412}" type="doc">
      <dgm:prSet loTypeId="urn:microsoft.com/office/officeart/2005/8/layout/pyramid3" loCatId="pyramid" qsTypeId="urn:microsoft.com/office/officeart/2005/8/quickstyle/simple1" qsCatId="simple" csTypeId="urn:microsoft.com/office/officeart/2005/8/colors/colorful2" csCatId="colorful" phldr="1"/>
      <dgm:spPr/>
    </dgm:pt>
    <dgm:pt modelId="{6814D192-7FA1-4FA6-A970-7621ED35B817}">
      <dgm:prSet phldrT="[Текст]" custT="1"/>
      <dgm:spPr/>
      <dgm:t>
        <a:bodyPr/>
        <a:lstStyle/>
        <a:p>
          <a:r>
            <a:rPr lang="ru-RU" sz="1400" smtClean="0"/>
            <a:t>2013год</a:t>
          </a:r>
        </a:p>
        <a:p>
          <a:r>
            <a:rPr lang="ru-RU" sz="1400" smtClean="0"/>
            <a:t>20детей</a:t>
          </a:r>
          <a:endParaRPr lang="ru-RU" sz="1400" dirty="0"/>
        </a:p>
      </dgm:t>
    </dgm:pt>
    <dgm:pt modelId="{E556F5F0-C853-4653-8027-51907A0F85A7}" type="parTrans" cxnId="{677514C7-987D-4AAA-A338-96BB4C06773D}">
      <dgm:prSet/>
      <dgm:spPr/>
    </dgm:pt>
    <dgm:pt modelId="{E43873C3-9EBE-4CAA-B73B-2B130B552CF8}" type="sibTrans" cxnId="{677514C7-987D-4AAA-A338-96BB4C06773D}">
      <dgm:prSet/>
      <dgm:spPr/>
    </dgm:pt>
    <dgm:pt modelId="{87952F42-2143-4FF4-AA34-BED53E35AE19}">
      <dgm:prSet phldrT="[Текст]" custT="1"/>
      <dgm:spPr/>
      <dgm:t>
        <a:bodyPr/>
        <a:lstStyle/>
        <a:p>
          <a:r>
            <a:rPr lang="ru-RU" sz="1600" dirty="0" smtClean="0"/>
            <a:t>2012год</a:t>
          </a:r>
        </a:p>
        <a:p>
          <a:r>
            <a:rPr lang="ru-RU" sz="1600" dirty="0" smtClean="0"/>
            <a:t>12детей</a:t>
          </a:r>
          <a:endParaRPr lang="ru-RU" sz="1600" dirty="0"/>
        </a:p>
      </dgm:t>
    </dgm:pt>
    <dgm:pt modelId="{89D3211D-0B93-4A66-B4AF-9CB8CC5758E7}" type="parTrans" cxnId="{6152B819-A2D2-4F1D-8919-6AC8482C0995}">
      <dgm:prSet/>
      <dgm:spPr/>
    </dgm:pt>
    <dgm:pt modelId="{3CD2E3A5-0D4F-4285-B60B-28008C35E5AE}" type="sibTrans" cxnId="{6152B819-A2D2-4F1D-8919-6AC8482C0995}">
      <dgm:prSet/>
      <dgm:spPr/>
    </dgm:pt>
    <dgm:pt modelId="{19DCC106-1D91-4460-A232-1AD9758F84F3}" type="pres">
      <dgm:prSet presAssocID="{622F7D61-FBBD-4BF3-AFD2-F22522081412}" presName="Name0" presStyleCnt="0">
        <dgm:presLayoutVars>
          <dgm:dir/>
          <dgm:animLvl val="lvl"/>
          <dgm:resizeHandles val="exact"/>
        </dgm:presLayoutVars>
      </dgm:prSet>
      <dgm:spPr/>
    </dgm:pt>
    <dgm:pt modelId="{1CF6A8D9-9866-4102-A71B-8965AEE103EC}" type="pres">
      <dgm:prSet presAssocID="{6814D192-7FA1-4FA6-A970-7621ED35B817}" presName="Name8" presStyleCnt="0"/>
      <dgm:spPr/>
    </dgm:pt>
    <dgm:pt modelId="{CA7516B1-6FD4-4781-BB5C-C5F4E5773AFE}" type="pres">
      <dgm:prSet presAssocID="{6814D192-7FA1-4FA6-A970-7621ED35B817}" presName="level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D0BEF-9B7A-4A5F-85EA-A1773A8EED15}" type="pres">
      <dgm:prSet presAssocID="{6814D192-7FA1-4FA6-A970-7621ED35B81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B2520-992B-4935-B1D2-6F257B510E80}" type="pres">
      <dgm:prSet presAssocID="{87952F42-2143-4FF4-AA34-BED53E35AE19}" presName="Name8" presStyleCnt="0"/>
      <dgm:spPr/>
    </dgm:pt>
    <dgm:pt modelId="{FE260EDB-E020-4AF3-A744-410A21421421}" type="pres">
      <dgm:prSet presAssocID="{87952F42-2143-4FF4-AA34-BED53E35AE19}" presName="level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32B99-EEDD-4864-9264-2AE22972BA5D}" type="pres">
      <dgm:prSet presAssocID="{87952F42-2143-4FF4-AA34-BED53E35AE1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837D2C-F9B3-4AB9-AFF9-F4D6A3FBBEE6}" type="presOf" srcId="{6814D192-7FA1-4FA6-A970-7621ED35B817}" destId="{CA7516B1-6FD4-4781-BB5C-C5F4E5773AFE}" srcOrd="0" destOrd="0" presId="urn:microsoft.com/office/officeart/2005/8/layout/pyramid3"/>
    <dgm:cxn modelId="{CCA283F3-5E68-48B3-8D82-7A8CBEEE2152}" type="presOf" srcId="{87952F42-2143-4FF4-AA34-BED53E35AE19}" destId="{0CD32B99-EEDD-4864-9264-2AE22972BA5D}" srcOrd="1" destOrd="0" presId="urn:microsoft.com/office/officeart/2005/8/layout/pyramid3"/>
    <dgm:cxn modelId="{3EF5FAF2-978F-47B8-9F60-AC1C4546A98B}" type="presOf" srcId="{6814D192-7FA1-4FA6-A970-7621ED35B817}" destId="{B95D0BEF-9B7A-4A5F-85EA-A1773A8EED15}" srcOrd="1" destOrd="0" presId="urn:microsoft.com/office/officeart/2005/8/layout/pyramid3"/>
    <dgm:cxn modelId="{1262BC33-068F-477B-B1D7-0590957EAF48}" type="presOf" srcId="{87952F42-2143-4FF4-AA34-BED53E35AE19}" destId="{FE260EDB-E020-4AF3-A744-410A21421421}" srcOrd="0" destOrd="0" presId="urn:microsoft.com/office/officeart/2005/8/layout/pyramid3"/>
    <dgm:cxn modelId="{77E76AB8-0B16-48B6-A706-47B4F8E235CB}" type="presOf" srcId="{622F7D61-FBBD-4BF3-AFD2-F22522081412}" destId="{19DCC106-1D91-4460-A232-1AD9758F84F3}" srcOrd="0" destOrd="0" presId="urn:microsoft.com/office/officeart/2005/8/layout/pyramid3"/>
    <dgm:cxn modelId="{677514C7-987D-4AAA-A338-96BB4C06773D}" srcId="{622F7D61-FBBD-4BF3-AFD2-F22522081412}" destId="{6814D192-7FA1-4FA6-A970-7621ED35B817}" srcOrd="0" destOrd="0" parTransId="{E556F5F0-C853-4653-8027-51907A0F85A7}" sibTransId="{E43873C3-9EBE-4CAA-B73B-2B130B552CF8}"/>
    <dgm:cxn modelId="{6152B819-A2D2-4F1D-8919-6AC8482C0995}" srcId="{622F7D61-FBBD-4BF3-AFD2-F22522081412}" destId="{87952F42-2143-4FF4-AA34-BED53E35AE19}" srcOrd="1" destOrd="0" parTransId="{89D3211D-0B93-4A66-B4AF-9CB8CC5758E7}" sibTransId="{3CD2E3A5-0D4F-4285-B60B-28008C35E5AE}"/>
    <dgm:cxn modelId="{E0225801-F157-4035-8C56-306FB1A51745}" type="presParOf" srcId="{19DCC106-1D91-4460-A232-1AD9758F84F3}" destId="{1CF6A8D9-9866-4102-A71B-8965AEE103EC}" srcOrd="0" destOrd="0" presId="urn:microsoft.com/office/officeart/2005/8/layout/pyramid3"/>
    <dgm:cxn modelId="{D8D2F61F-C9F6-4C55-8C73-8CBE32606761}" type="presParOf" srcId="{1CF6A8D9-9866-4102-A71B-8965AEE103EC}" destId="{CA7516B1-6FD4-4781-BB5C-C5F4E5773AFE}" srcOrd="0" destOrd="0" presId="urn:microsoft.com/office/officeart/2005/8/layout/pyramid3"/>
    <dgm:cxn modelId="{4C21A29E-F552-42B1-9E56-5197A94BCFB6}" type="presParOf" srcId="{1CF6A8D9-9866-4102-A71B-8965AEE103EC}" destId="{B95D0BEF-9B7A-4A5F-85EA-A1773A8EED15}" srcOrd="1" destOrd="0" presId="urn:microsoft.com/office/officeart/2005/8/layout/pyramid3"/>
    <dgm:cxn modelId="{760B540E-0A6D-49F2-A71E-5BCB33976B7A}" type="presParOf" srcId="{19DCC106-1D91-4460-A232-1AD9758F84F3}" destId="{FFCB2520-992B-4935-B1D2-6F257B510E80}" srcOrd="1" destOrd="0" presId="urn:microsoft.com/office/officeart/2005/8/layout/pyramid3"/>
    <dgm:cxn modelId="{2F2854CD-2A47-49BE-BD8F-7CA3343E6967}" type="presParOf" srcId="{FFCB2520-992B-4935-B1D2-6F257B510E80}" destId="{FE260EDB-E020-4AF3-A744-410A21421421}" srcOrd="0" destOrd="0" presId="urn:microsoft.com/office/officeart/2005/8/layout/pyramid3"/>
    <dgm:cxn modelId="{982C0574-8EBB-4F39-A6B6-E6DD95A55177}" type="presParOf" srcId="{FFCB2520-992B-4935-B1D2-6F257B510E80}" destId="{0CD32B99-EEDD-4864-9264-2AE22972BA5D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476168-6595-4BBF-9FFB-7C680D697C1B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B653A-6931-4F3E-99A7-1BB2A88C8D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88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B653A-6931-4F3E-99A7-1BB2A88C8D7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37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B4476FE-3400-4A11-869B-6496261D7C36}" type="datetimeFigureOut">
              <a:rPr lang="ru-RU" smtClean="0"/>
              <a:pPr/>
              <a:t>31.05.2014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5AB052-F82D-421E-B470-CC36E244B3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5;&#1088;&#1080;&#1079;&#1077;&#1085;&#1090;&#1072;&#1094;&#1080;&#1103;\VA%20-%20&#1044;&#1086;&#1088;&#1086;&#1075;&#1072;%20&#1076;&#1086;&#1073;&#1088;&#107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5;&#1088;&#1080;&#1079;&#1077;&#1085;&#1090;&#1072;&#1094;&#1080;&#1103;\VA%20-%20&#1042;&#1077;&#1089;&#1077;&#1083;&#1099;&#1077;%20&#1087;&#1091;&#1090;&#1077;&#1096;&#1077;&#1089;&#1090;&#1074;&#1077;&#1085;&#1085;&#1080;&#1082;&#1080;%20(1)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5;&#1088;&#1080;&#1079;&#1077;&#1085;&#1090;&#1072;&#1094;&#1080;&#1103;\VA%20-%20&#1042;&#1077;&#1089;&#1077;&#1083;&#1099;&#1077;%20&#1087;&#1091;&#1090;&#1077;&#1096;&#1077;&#1089;&#1090;&#1074;&#1077;&#1085;&#1085;&#1080;&#1082;&#1080;%20(1)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ublic\Music\Sample%20Music\Kalimba.mp3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eg"/><Relationship Id="rId2" Type="http://schemas.openxmlformats.org/officeDocument/2006/relationships/audio" Target="file:///C:\Users\&#1057;&#1090;&#1072;&#1089;\Music\&#1084;&#1091;&#1079;%20&#1055;&#1044;&#1044;\VA%20-%20&#1042;&#1077;&#1089;&#1077;&#1083;&#1099;&#1077;%20&#1087;&#1091;&#1090;&#1077;&#1096;&#1077;&#1089;&#1090;&#1074;&#1077;&#1085;&#1085;&#1080;&#1082;&#1080;%20(1).mp3" TargetMode="External"/><Relationship Id="rId1" Type="http://schemas.openxmlformats.org/officeDocument/2006/relationships/audio" Target="file:///H:\&#1055;&#1088;&#1080;&#1079;&#1077;&#1085;&#1090;&#1072;&#1094;&#1080;&#1103;\VA%20-%20&#1042;&#1077;&#1089;&#1077;&#1083;&#1099;&#1077;%20&#1087;&#1091;&#1090;&#1077;&#1096;&#1077;&#1089;&#1090;&#1074;&#1077;&#1085;&#1085;&#1080;&#1082;&#1080;%20(1)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5;&#1088;&#1080;&#1079;&#1077;&#1085;&#1090;&#1072;&#1094;&#1080;&#1103;\VA%20-%20&#1042;&#1077;&#1089;&#1077;&#1083;&#1099;&#1077;%20&#1087;&#1091;&#1090;&#1077;&#1096;&#1077;&#1089;&#1090;&#1074;&#1077;&#1085;&#1085;&#1080;&#1082;&#1080;%20(1).mp3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5;&#1088;&#1080;&#1079;&#1077;&#1085;&#1090;&#1072;&#1094;&#1080;&#1103;\VA%20-%20&#1042;&#1077;&#1089;&#1077;&#1083;&#1099;&#1077;%20&#1087;&#1091;&#1090;&#1077;&#1096;&#1077;&#1089;&#1090;&#1074;&#1077;&#1085;&#1085;&#1080;&#1082;&#1080;%20(1).mp3" TargetMode="Externa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5;&#1088;&#1080;&#1079;&#1077;&#1085;&#1090;&#1072;&#1094;&#1080;&#1103;\&#1060;&#1080;&#1082;&#1089;&#1080;&#1087;&#1077;&#1083;&#1082;&#1080;%20(&#1084;-&#1092;%20'&#1060;&#1080;&#1082;&#1089;&#1080;&#1082;&#1080;')%20-%20&#1050;&#1086;&#1083;&#1077;&#1089;&#1086;.mp3" TargetMode="External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2241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Игровые технологии в обучении детей </a:t>
            </a:r>
            <a:br>
              <a:rPr lang="ru-RU" sz="3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правилам дорожного движения</a:t>
            </a:r>
            <a:endParaRPr lang="ru-RU" sz="36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3886200"/>
            <a:ext cx="144016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светофорик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1700808"/>
            <a:ext cx="362077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VA - Дорога 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54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620688"/>
            <a:ext cx="37444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Интерес </a:t>
            </a:r>
          </a:p>
          <a:p>
            <a:pPr algn="ctr"/>
            <a:endParaRPr lang="ru-RU" sz="32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Удовольствие</a:t>
            </a:r>
          </a:p>
          <a:p>
            <a:pPr algn="ctr"/>
            <a:endParaRPr lang="ru-RU" sz="32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endParaRPr lang="ru-RU" sz="32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640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789040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7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576" y="4293096"/>
            <a:ext cx="1368152" cy="1954503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6" name="Рисунок 5" descr="img76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48264" y="332656"/>
            <a:ext cx="1155204" cy="1831041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7" name="Рисунок 6" descr="img7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8224" y="4005064"/>
            <a:ext cx="1299220" cy="2216411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  <p:pic>
        <p:nvPicPr>
          <p:cNvPr id="8" name="Рисунок 7" descr="img76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584" y="620688"/>
            <a:ext cx="1080120" cy="158417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32851" y="3717032"/>
            <a:ext cx="2784309" cy="2088232"/>
          </a:xfrm>
          <a:prstGeom prst="rect">
            <a:avLst/>
          </a:prstGeom>
        </p:spPr>
      </p:pic>
      <p:pic>
        <p:nvPicPr>
          <p:cNvPr id="3" name="Рисунок 2" descr="i (1)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99"/>
          <a:stretch>
            <a:fillRect/>
          </a:stretch>
        </p:blipFill>
        <p:spPr>
          <a:xfrm>
            <a:off x="3275856" y="818710"/>
            <a:ext cx="2952328" cy="2214246"/>
          </a:xfrm>
          <a:prstGeom prst="rect">
            <a:avLst/>
          </a:prstGeom>
        </p:spPr>
      </p:pic>
      <p:pic>
        <p:nvPicPr>
          <p:cNvPr id="4" name="Рисунок 3" descr="i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3" y="3933056"/>
            <a:ext cx="2496277" cy="187220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6096000" cy="419224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032000"/>
                <a:gridCol w="2032000"/>
                <a:gridCol w="2032000"/>
              </a:tblGrid>
              <a:tr h="209612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209612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Стихи о дорожных знаках. Дорожный знак. Уступи дорогу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700808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Стихи о дорожных знаках. Дорожный знак. Въезд запрещен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1772816"/>
            <a:ext cx="122413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тихи о дорожных знаках. Дорожный знак. Главная дорога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700808"/>
            <a:ext cx="136815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тихи о дорожных знаках. Дорожный знак. Тоннель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3861048"/>
            <a:ext cx="1368151" cy="11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тихи о дорожных знаках. Дорожный знак. Дорожные работы.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3861048"/>
            <a:ext cx="136815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тихи о дорожных знаках. Дорожный знак. Пешеходный переход.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3933056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VA - Веселые путешественники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7740352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332656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3"/>
                </a:solidFill>
              </a:rPr>
              <a:t>Сюжетно – ролевые игры</a:t>
            </a:r>
            <a:endParaRPr lang="ru-RU" sz="3600" b="1" i="1" dirty="0">
              <a:solidFill>
                <a:schemeClr val="accent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124744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«Форма моделирования ребёнком, прежде всего социальных отношений и свободная импровизация, не подчинённая жёстким правилам, неизменяемым условиям.»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SC0638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258870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6396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4653136"/>
            <a:ext cx="2520280" cy="1890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0640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140968"/>
            <a:ext cx="2688299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VA - Веселые путешественники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16416" y="6309320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4509120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«Водители и  пешеходы»</a:t>
            </a: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«Шофёры»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278092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«Мы по улице идём!»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530120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«Перекрёсток»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407707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«Дорожный патруль»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sz="3600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SC064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196752"/>
            <a:ext cx="2736304" cy="205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Kalimb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4008" y="6093296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1920" y="1052736"/>
            <a:ext cx="4680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«Светофор»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«Цветные автомобили»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«Автогонки»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«Красный, жёлтый, зелёный»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«Тише едешь, дальше будешь»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«Быстро шагай, смотри не зевай!»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Рисунок 7" descr="DSC0643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4437112"/>
            <a:ext cx="2876103" cy="2157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06430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761" y="4365104"/>
            <a:ext cx="2852100" cy="2139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SC06455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843" y="3068960"/>
            <a:ext cx="2784309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6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260648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Компьютерные игры</a:t>
            </a:r>
            <a:endParaRPr lang="ru-RU" sz="2800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A - Веселые путешественники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6021288"/>
            <a:ext cx="304800" cy="304800"/>
          </a:xfrm>
          <a:prstGeom prst="rect">
            <a:avLst/>
          </a:prstGeom>
        </p:spPr>
      </p:pic>
      <p:pic>
        <p:nvPicPr>
          <p:cNvPr id="8" name="Рисунок 7" descr="5967757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980728"/>
            <a:ext cx="3133353" cy="20915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1323778818_si9c4eyspi72cbf.jpe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573016"/>
            <a:ext cx="2049652" cy="28467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C:\Users\Стас\Pictures\5152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365104"/>
            <a:ext cx="2520280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Users\Стас\Pictures\prezentaciya-pdd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2420888"/>
            <a:ext cx="3261804" cy="2448272"/>
          </a:xfrm>
          <a:prstGeom prst="rect">
            <a:avLst/>
          </a:prstGeom>
          <a:noFill/>
        </p:spPr>
      </p:pic>
      <p:pic>
        <p:nvPicPr>
          <p:cNvPr id="10" name="VA - Веселые путешественники 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24440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5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тас\Pictures\1948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2761951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C:\Users\Стас\Pictures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185084"/>
            <a:ext cx="3048340" cy="2286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6" y="692697"/>
            <a:ext cx="7056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i="1" dirty="0" smtClean="0"/>
          </a:p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Настольно – печатные игры</a:t>
            </a:r>
          </a:p>
          <a:p>
            <a:pPr algn="ctr"/>
            <a:endParaRPr lang="ru-RU" sz="3200" b="1" i="1" dirty="0" smtClean="0"/>
          </a:p>
          <a:p>
            <a:pPr algn="ctr"/>
            <a:endParaRPr lang="ru-RU" sz="3200" b="1" i="1" dirty="0" smtClean="0"/>
          </a:p>
          <a:p>
            <a:pPr algn="ctr"/>
            <a:endParaRPr lang="ru-RU" sz="3200" b="1" i="1" dirty="0"/>
          </a:p>
        </p:txBody>
      </p:sp>
      <p:pic>
        <p:nvPicPr>
          <p:cNvPr id="6" name="Рисунок 5" descr="DSC06424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71800" y="2636912"/>
            <a:ext cx="3168352" cy="2810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VA - Веселые путешественники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6309320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188640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по правилам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79634" y="324433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4509120"/>
            <a:ext cx="2339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844824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srgbClr val="7598D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3600" b="1" i="1" dirty="0">
              <a:solidFill>
                <a:srgbClr val="7598D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764704"/>
            <a:ext cx="5400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Вы жизнь свою оберегайте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 правила дорог не нарушайте.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Не зря говорит русский народ,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Что бережёного Бог бережёт!</a:t>
            </a:r>
            <a:endParaRPr lang="ru-RU" sz="28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6cd786acb07f11b7190a6b82929c73a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188640"/>
            <a:ext cx="1938908" cy="3099615"/>
          </a:xfrm>
          <a:prstGeom prst="rect">
            <a:avLst/>
          </a:prstGeom>
        </p:spPr>
      </p:pic>
      <p:pic>
        <p:nvPicPr>
          <p:cNvPr id="5" name="Рисунок 4" descr="487107-5016ee10fc42508c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3140968"/>
            <a:ext cx="4486161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VA - Веселые путешественники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84368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9-009-Dvizhenie-na-dorogak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87624" y="188640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Дидактическая игра «Перекрёсток»</a:t>
            </a:r>
            <a:endParaRPr lang="ru-RU" sz="28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Фиксипелки (м-ф 'Фиксики') - Колес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9633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48680"/>
            <a:ext cx="504056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Помните!</a:t>
            </a:r>
          </a:p>
          <a:p>
            <a:pPr algn="ctr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Играя с ребёнком в игры по правилам дорожной безопасности, мы сохраняем ему жизнь!</a:t>
            </a: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28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6cd786acb07f11b7190a6b82929c73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2348880"/>
            <a:ext cx="2298948" cy="3675189"/>
          </a:xfrm>
          <a:prstGeom prst="rect">
            <a:avLst/>
          </a:prstGeom>
        </p:spPr>
      </p:pic>
      <p:pic>
        <p:nvPicPr>
          <p:cNvPr id="6" name="Рисунок 5" descr="mult4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573016"/>
            <a:ext cx="2332429" cy="2952328"/>
          </a:xfrm>
          <a:prstGeom prst="rect">
            <a:avLst/>
          </a:prstGeom>
        </p:spPr>
      </p:pic>
      <p:pic>
        <p:nvPicPr>
          <p:cNvPr id="5" name="Рисунок 4" descr="DSC0641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83768" y="3356992"/>
            <a:ext cx="388843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548680"/>
            <a:ext cx="2712301" cy="1890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 (1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620688"/>
            <a:ext cx="300705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869160"/>
            <a:ext cx="2409056" cy="180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DSC00354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1916832"/>
            <a:ext cx="3328368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293096"/>
            <a:ext cx="6336704" cy="1872208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Чтоб жить, не зная огорченья,</a:t>
            </a:r>
            <a:br>
              <a:rPr lang="ru-RU" sz="2800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Чтоб бегать, плавать и летать.</a:t>
            </a:r>
            <a:br>
              <a:rPr lang="ru-RU" sz="2800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Ты должен правила движенья</a:t>
            </a:r>
            <a:br>
              <a:rPr lang="ru-RU" sz="2800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всегда и всюду соблюдать.</a:t>
            </a:r>
            <a:endParaRPr lang="ru-RU" sz="2800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8064" y="2564904"/>
            <a:ext cx="2608548" cy="3234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476672"/>
            <a:ext cx="504056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Сколько есть плакатов разных, книг и передач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Почему ж аварий столько?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На дорогах горе, плач!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Мы уберечь должны детишек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Их жизнь на волоске подчас.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Так часто вы нас поучаете,</a:t>
            </a:r>
          </a:p>
          <a:p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А начинать то надо с Вас! </a:t>
            </a:r>
            <a:endParaRPr lang="ru-RU" sz="28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Число пострадавших детей на 100тыс. человек населения</a:t>
            </a:r>
            <a:endParaRPr lang="ru-RU" sz="28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755576" y="1628800"/>
          <a:ext cx="676875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04664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3"/>
                </a:solidFill>
              </a:rPr>
              <a:t>Кунгур ДТП с участием детей</a:t>
            </a:r>
            <a:endParaRPr lang="ru-RU" sz="3200" b="1" i="1" dirty="0">
              <a:solidFill>
                <a:schemeClr val="accent3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613_html_m721a93c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584" y="1124744"/>
            <a:ext cx="3002363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23928" y="188640"/>
            <a:ext cx="46805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Помните!</a:t>
            </a:r>
          </a:p>
          <a:p>
            <a:pPr algn="ctr"/>
            <a:r>
              <a:rPr lang="ru-RU" b="1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Ребёнок учится законам дорог, беря пример с членов семьи и других взрослых. Особенно пример папы и мамы учит дисциплинированному поведению на дороге не только вашего ребёнка, но других окружающих. </a:t>
            </a:r>
            <a:endParaRPr lang="ru-RU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08912" cy="417646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«Привычка – образ, действия, состояние, поведение или склонность, усвоенные кем-нибудь за определённый период жизни, вошедшие в обыкновение, ставшие обычным, постоянным для кого-нибудь» (Д.Ушаков. Толковый словарь).</a:t>
            </a:r>
            <a:endParaRPr lang="ru-RU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mult4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933056"/>
            <a:ext cx="1835734" cy="25226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21088"/>
            <a:ext cx="7992888" cy="208823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ru-RU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«Всё, что я познаю, я знаю, для чего это мне надо и где я могу эти знания применить»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 descr="1273164865_rr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404663"/>
            <a:ext cx="4526994" cy="3998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7107-5016ee10fc42508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8136904" cy="5746689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с\Desktop\рис по ПДД\1926_html_m6ef60b8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2664296" cy="2513979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1547664" y="692696"/>
            <a:ext cx="6264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«Без игры нет и не может быть полноценного умственного развития. Игра – это огромное светлое окно, через которое в духовный мир ребёнка вливается живительный поток представлений, понятий окружающего мира. Игра – это искра зажигающая огонёк пытливости и любознательности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(В.А.Сухомлинский).</a:t>
            </a:r>
            <a:endParaRPr lang="ru-RU" sz="24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692</TotalTime>
  <Words>338</Words>
  <Application>Microsoft Office PowerPoint</Application>
  <PresentationFormat>Экран (4:3)</PresentationFormat>
  <Paragraphs>79</Paragraphs>
  <Slides>20</Slides>
  <Notes>1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Calibri</vt:lpstr>
      <vt:lpstr>Century Schoolbook</vt:lpstr>
      <vt:lpstr>Times New Roman</vt:lpstr>
      <vt:lpstr>Wingdings</vt:lpstr>
      <vt:lpstr>Wingdings 2</vt:lpstr>
      <vt:lpstr>Эркер</vt:lpstr>
      <vt:lpstr>Игровые технологии в обучении детей  правилам дорожного движения</vt:lpstr>
      <vt:lpstr>Чтоб жить, не зная огорченья, Чтоб бегать, плавать и летать. Ты должен правила движенья всегда и всюду соблюдать.</vt:lpstr>
      <vt:lpstr>Число пострадавших детей на 100тыс. человек населения</vt:lpstr>
      <vt:lpstr>Презентация PowerPoint</vt:lpstr>
      <vt:lpstr>Презентация PowerPoint</vt:lpstr>
      <vt:lpstr>«Привычка – образ, действия, состояние, поведение или склонность, усвоенные кем-нибудь за определённый период жизни, вошедшие в обыкновение, ставшие обычным, постоянным для кого-нибудь» (Д.Ушаков. Толковый словарь).</vt:lpstr>
      <vt:lpstr> «Всё, что я познаю, я знаю, для чего это мне надо и где я могу эти знания применить»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Игровые технологии в обучении детей  правилам дорожного движения</dc:title>
  <dc:creator>Стас</dc:creator>
  <cp:lastModifiedBy>Павел</cp:lastModifiedBy>
  <cp:revision>72</cp:revision>
  <dcterms:created xsi:type="dcterms:W3CDTF">2014-02-12T22:30:10Z</dcterms:created>
  <dcterms:modified xsi:type="dcterms:W3CDTF">2014-05-31T09:40:56Z</dcterms:modified>
</cp:coreProperties>
</file>