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5" r:id="rId2"/>
    <p:sldId id="257" r:id="rId3"/>
    <p:sldId id="258" r:id="rId4"/>
    <p:sldId id="260" r:id="rId5"/>
    <p:sldId id="276" r:id="rId6"/>
    <p:sldId id="267" r:id="rId7"/>
    <p:sldId id="261" r:id="rId8"/>
    <p:sldId id="266" r:id="rId9"/>
    <p:sldId id="271" r:id="rId10"/>
    <p:sldId id="265" r:id="rId11"/>
    <p:sldId id="270" r:id="rId12"/>
    <p:sldId id="264" r:id="rId13"/>
    <p:sldId id="268" r:id="rId14"/>
    <p:sldId id="274" r:id="rId15"/>
    <p:sldId id="27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74" d="100"/>
          <a:sy n="74" d="100"/>
        </p:scale>
        <p:origin x="144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8091F-5491-4B38-9E87-79BA1BEC8BC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D05AF-C673-4674-993C-2BDCDB9872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491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516A3-8D58-43E3-9F42-DB3E95D7E33F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DC841-6718-4A2F-97DC-9504C4491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459F9-AE12-4473-A4B3-C74788AD7EE9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73FBC-3DE7-40DE-82FC-36A60FCAAD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9BD8D-B294-4064-9463-444C5A8A9E92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BC2EB-55B2-4BA4-B865-76E2050153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BACA5-4181-4995-82F6-A1F5CAFDB5D6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ACD19-884B-4DF0-AF41-785179AA2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2758D-1DCA-445E-A110-E203EEC7B69B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FFB34-7A20-4BDA-8F2A-54573D53F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BA50C-545F-4372-8730-C007875BDA25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C64AD-F730-4FB5-BC1F-4A3A88423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C488C-42AE-4B99-A2DD-ADED836CB210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5509C-55AC-43DB-9A49-2013E8071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4AE2B-01EB-429C-8F7A-73AA928243AB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5B01B-3419-433A-AEF5-025FC5BECB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45F46-F03A-409E-9F1E-43113FFFE003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038A6-0836-4DC2-A950-CE99790E2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F68B5-FE55-47C0-AABD-174E56D6D717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6A6E1-46EC-4E4D-A724-54DB8C596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3BFA2-0695-4EBA-BA6D-0411E15646F6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CBB8E-4B22-42EC-BEC0-F1127A31F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A07B78-25E2-45A7-9FD7-A2BA21A9E72B}" type="datetimeFigureOut">
              <a:rPr lang="ru-RU"/>
              <a:pPr>
                <a:defRPr/>
              </a:pPr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F0B52-E9F8-45A0-B52D-025462C0E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9;&#1077;&#1088;&#1080;&#1082;&#1086;&#1074;&#1072;\Desktop\mix_8m21s%20(audio-joiner.com)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317"/>
            <a:ext cx="9144000" cy="68723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0042"/>
            <a:ext cx="9144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ngsana New" pitchFamily="18" charset="-34"/>
              </a:rPr>
              <a:t>Предметно – пространственная развивающая среда в группе в соответствии ФГОС 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ngsana New" pitchFamily="18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7504" y="0"/>
            <a:ext cx="8928991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950" y="5373688"/>
            <a:ext cx="8567738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j-lt"/>
                <a:cs typeface="+mn-cs"/>
              </a:rPr>
              <a:t>                   </a:t>
            </a:r>
          </a:p>
        </p:txBody>
      </p:sp>
      <p:pic>
        <p:nvPicPr>
          <p:cNvPr id="10" name="Рисунок 9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23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35716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Музыкально – театральный уголок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5008" y="5143512"/>
            <a:ext cx="3786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В нашей группе все актеры,</a:t>
            </a:r>
            <a:br>
              <a:rPr lang="ru-RU" b="1" dirty="0" smtClean="0">
                <a:solidFill>
                  <a:srgbClr val="FF0000"/>
                </a:solidFill>
                <a:latin typeface="+mj-lt"/>
              </a:rPr>
            </a:br>
            <a:r>
              <a:rPr lang="ru-RU" b="1" dirty="0" smtClean="0">
                <a:solidFill>
                  <a:srgbClr val="FF0000"/>
                </a:solidFill>
                <a:latin typeface="+mj-lt"/>
              </a:rPr>
              <a:t>Кукловоды и танцоры. </a:t>
            </a:r>
            <a:br>
              <a:rPr lang="ru-RU" b="1" dirty="0" smtClean="0">
                <a:solidFill>
                  <a:srgbClr val="FF0000"/>
                </a:solidFill>
                <a:latin typeface="+mj-lt"/>
              </a:rPr>
            </a:br>
            <a:r>
              <a:rPr lang="ru-RU" b="1" dirty="0" smtClean="0">
                <a:solidFill>
                  <a:srgbClr val="FF0000"/>
                </a:solidFill>
                <a:latin typeface="+mj-lt"/>
              </a:rPr>
              <a:t>Каждый день и каждый час</a:t>
            </a:r>
            <a:br>
              <a:rPr lang="ru-RU" b="1" dirty="0" smtClean="0">
                <a:solidFill>
                  <a:srgbClr val="FF0000"/>
                </a:solidFill>
                <a:latin typeface="+mj-lt"/>
              </a:rPr>
            </a:br>
            <a:r>
              <a:rPr lang="ru-RU" b="1" dirty="0" smtClean="0">
                <a:solidFill>
                  <a:srgbClr val="FF0000"/>
                </a:solidFill>
                <a:latin typeface="+mj-lt"/>
              </a:rPr>
              <a:t>Мы хотим играть для Вас!!!</a:t>
            </a:r>
          </a:p>
          <a:p>
            <a:endParaRPr lang="ru-RU" dirty="0"/>
          </a:p>
        </p:txBody>
      </p:sp>
      <p:pic>
        <p:nvPicPr>
          <p:cNvPr id="8" name="Рисунок 7" descr="DSC0560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00" y="1047734"/>
            <a:ext cx="4286280" cy="571504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23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00694" y="5214950"/>
            <a:ext cx="3786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А вот любимое местечко,</a:t>
            </a:r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pPr eaLnBrk="0" hangingPunct="0"/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Здесь время мчится, словно речка,</a:t>
            </a:r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pPr eaLnBrk="0" hangingPunct="0"/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Тут быстро взрослым можно стать,</a:t>
            </a:r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pPr eaLnBrk="0" hangingPunct="0"/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И профессии менять!</a:t>
            </a:r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28604"/>
            <a:ext cx="9144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Центр социально – личностного развития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DSC0560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232" y="1500174"/>
            <a:ext cx="4429124" cy="3321843"/>
          </a:xfrm>
          <a:prstGeom prst="rect">
            <a:avLst/>
          </a:prstGeom>
        </p:spPr>
      </p:pic>
      <p:pic>
        <p:nvPicPr>
          <p:cNvPr id="6" name="Рисунок 5" descr="DSC05612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214422"/>
            <a:ext cx="2857502" cy="3810003"/>
          </a:xfrm>
          <a:prstGeom prst="rect">
            <a:avLst/>
          </a:prstGeom>
        </p:spPr>
      </p:pic>
      <p:pic>
        <p:nvPicPr>
          <p:cNvPr id="8" name="Рисунок 7" descr="DSC05625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6050" y="3214686"/>
            <a:ext cx="2625329" cy="3500438"/>
          </a:xfrm>
          <a:prstGeom prst="rect">
            <a:avLst/>
          </a:prstGeom>
        </p:spPr>
      </p:pic>
      <p:pic>
        <p:nvPicPr>
          <p:cNvPr id="10" name="Рисунок 9" descr="DSC05626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25" y="3214686"/>
            <a:ext cx="2607469" cy="3476625"/>
          </a:xfrm>
          <a:prstGeom prst="rect">
            <a:avLst/>
          </a:prstGeom>
        </p:spPr>
      </p:pic>
      <p:pic>
        <p:nvPicPr>
          <p:cNvPr id="13" name="Рисунок 12" descr="DSC05623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3622" y="1000108"/>
            <a:ext cx="3000378" cy="4000504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55875" y="5084763"/>
            <a:ext cx="640873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/>
            </a:r>
            <a:br>
              <a:rPr lang="ru-RU" dirty="0">
                <a:latin typeface="+mn-lt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+mn-cs"/>
            </a:endParaRPr>
          </a:p>
        </p:txBody>
      </p:sp>
      <p:pic>
        <p:nvPicPr>
          <p:cNvPr id="10" name="Рисунок 9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23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00760" y="5286388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Если день начать с зарядки, </a:t>
            </a:r>
            <a:br>
              <a:rPr lang="ru-RU" b="1" dirty="0" smtClean="0">
                <a:solidFill>
                  <a:srgbClr val="FF0000"/>
                </a:solidFill>
                <a:latin typeface="+mj-lt"/>
              </a:rPr>
            </a:br>
            <a:r>
              <a:rPr lang="ru-RU" b="1" dirty="0" smtClean="0">
                <a:solidFill>
                  <a:srgbClr val="FF0000"/>
                </a:solidFill>
                <a:latin typeface="+mj-lt"/>
              </a:rPr>
              <a:t>Значит, будет всё в порядке. </a:t>
            </a:r>
            <a:br>
              <a:rPr lang="ru-RU" b="1" dirty="0" smtClean="0">
                <a:solidFill>
                  <a:srgbClr val="FF0000"/>
                </a:solidFill>
                <a:latin typeface="+mj-lt"/>
              </a:rPr>
            </a:br>
            <a:r>
              <a:rPr lang="ru-RU" b="1" dirty="0" smtClean="0">
                <a:solidFill>
                  <a:srgbClr val="FF0000"/>
                </a:solidFill>
                <a:latin typeface="+mj-lt"/>
              </a:rPr>
              <a:t>Нам пилюли и микстуру </a:t>
            </a:r>
            <a:br>
              <a:rPr lang="ru-RU" b="1" dirty="0" smtClean="0">
                <a:solidFill>
                  <a:srgbClr val="FF0000"/>
                </a:solidFill>
                <a:latin typeface="+mj-lt"/>
              </a:rPr>
            </a:br>
            <a:r>
              <a:rPr lang="ru-RU" b="1" dirty="0" smtClean="0">
                <a:solidFill>
                  <a:srgbClr val="FF0000"/>
                </a:solidFill>
                <a:latin typeface="+mj-lt"/>
              </a:rPr>
              <a:t>Заменяют физкультура! </a:t>
            </a:r>
            <a:endParaRPr lang="ru-RU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72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Центр физического развития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Рисунок 8" descr="DSC0561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958" y="1000108"/>
            <a:ext cx="4286280" cy="571504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42976" y="357166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" name="Picture 2" descr="C:\Users\admin\Downloads\фон 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0013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150017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Информационный центр для родителей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DSC0562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058" y="2071678"/>
            <a:ext cx="5072066" cy="3804050"/>
          </a:xfrm>
          <a:prstGeom prst="rect">
            <a:avLst/>
          </a:prstGeom>
        </p:spPr>
      </p:pic>
      <p:pic>
        <p:nvPicPr>
          <p:cNvPr id="6" name="Рисунок 5" descr="DSC05618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44" y="2786058"/>
            <a:ext cx="5214942" cy="3911207"/>
          </a:xfrm>
          <a:prstGeom prst="rect">
            <a:avLst/>
          </a:prstGeom>
        </p:spPr>
      </p:pic>
      <p:pic>
        <p:nvPicPr>
          <p:cNvPr id="7" name="Рисунок 6" descr="DSC05619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8926" y="2285992"/>
            <a:ext cx="3339709" cy="445294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ownloads\фон 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0013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1500174"/>
            <a:ext cx="914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Таким образом, предметно -   развивающая среда в нашей группе, мы считаем, создает условия для взаимодействия, сотрудничества, обеспечение максимального комфортного состояния ребенка и его развития.</a:t>
            </a:r>
            <a:endParaRPr lang="ru-RU" sz="40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 descr="фон спасибо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1916832"/>
            <a:ext cx="7920880" cy="212365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cs typeface="+mn-cs"/>
              </a:rPr>
              <a:t>Спасибо за внимание!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1071539" y="5286388"/>
            <a:ext cx="2714644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0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4400" b="1" dirty="0" smtClean="0">
              <a:latin typeface="Comic Sans MS" pitchFamily="66" charset="0"/>
              <a:ea typeface="Batang" pitchFamily="18" charset="-127"/>
            </a:endParaRPr>
          </a:p>
          <a:p>
            <a:r>
              <a:rPr lang="ru-RU" sz="1600" dirty="0" smtClean="0"/>
              <a:t>                                                                     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 algn="ctr"/>
            <a:endParaRPr lang="ru-RU" sz="1600" b="1" dirty="0">
              <a:latin typeface="Comic Sans MS" pitchFamily="66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</p:txBody>
      </p:sp>
      <p:pic>
        <p:nvPicPr>
          <p:cNvPr id="8" name="Рисунок 7" descr="Безымянны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822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57852" y="5380672"/>
            <a:ext cx="32861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Воспитатели: Серикова Н. А.</a:t>
            </a:r>
          </a:p>
          <a:p>
            <a:r>
              <a:rPr lang="ru-RU" dirty="0" smtClean="0"/>
              <a:t>                        Щапова А. Ю.</a:t>
            </a:r>
            <a:endParaRPr lang="ru-RU" dirty="0"/>
          </a:p>
        </p:txBody>
      </p:sp>
      <p:pic>
        <p:nvPicPr>
          <p:cNvPr id="11" name="mix_8m21s (audio-joiner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dmin\Downloads\фон 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0013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7950" y="1484313"/>
            <a:ext cx="8856663" cy="52629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/>
              <a:t>Нет такой стороны воспитания, на которую обстановка не оказывала бы влияние, нет способности, которая находилась бы в прямой зависимости от непосредственно окружающего ребенка конкретного мира…</a:t>
            </a:r>
            <a:br>
              <a:rPr lang="ru-RU" sz="2800" dirty="0" smtClean="0"/>
            </a:br>
            <a:r>
              <a:rPr lang="ru-RU" sz="2800" dirty="0" smtClean="0"/>
              <a:t>Тот, кому удастся создать такую обстановку, облегчит свой труд в высшей степени.</a:t>
            </a:r>
            <a:br>
              <a:rPr lang="ru-RU" sz="2800" dirty="0" smtClean="0"/>
            </a:br>
            <a:r>
              <a:rPr lang="ru-RU" sz="2800" dirty="0" smtClean="0"/>
              <a:t>Среди нее ребенок будет жить – развиваться собственно самодовлеющей жизнью, его духовный рост будет совершенствоваться из самого себя, от природы…</a:t>
            </a:r>
            <a:br>
              <a:rPr lang="ru-RU" sz="2800" dirty="0" smtClean="0"/>
            </a:br>
            <a:r>
              <a:rPr lang="ru-RU" sz="2800" dirty="0" smtClean="0"/>
              <a:t>Е. И. Тихеева </a:t>
            </a:r>
            <a:endParaRPr lang="ru-RU" sz="2800" dirty="0">
              <a:latin typeface="+mj-lt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684213" y="5661025"/>
            <a:ext cx="77755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pic>
        <p:nvPicPr>
          <p:cNvPr id="6" name="Рисунок 5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23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21429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Центр речевого развития (полочка умных книг, </a:t>
            </a:r>
            <a:r>
              <a:rPr lang="ru-RU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полочка красоты)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66" y="4786322"/>
            <a:ext cx="30718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Что за чудо эти книжки!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Очень любят их детишки!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Регулярно все читают,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Много </a:t>
            </a:r>
            <a:r>
              <a:rPr lang="ru-RU" b="1" smtClean="0">
                <a:solidFill>
                  <a:srgbClr val="FF0000"/>
                </a:solidFill>
                <a:latin typeface="+mj-lt"/>
              </a:rPr>
              <a:t>знаний получают!</a:t>
            </a:r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10" name="Рисунок 9" descr="DSC0560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44" y="1857365"/>
            <a:ext cx="5905542" cy="4429156"/>
          </a:xfrm>
          <a:prstGeom prst="rect">
            <a:avLst/>
          </a:prstGeom>
        </p:spPr>
      </p:pic>
      <p:pic>
        <p:nvPicPr>
          <p:cNvPr id="11" name="Рисунок 10" descr="DSC0562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446594"/>
            <a:ext cx="4452937" cy="3339703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23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357166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Центр познавательного развития</a:t>
            </a:r>
          </a:p>
          <a:p>
            <a:pPr algn="ctr"/>
            <a:endParaRPr lang="ru-RU" dirty="0"/>
          </a:p>
        </p:txBody>
      </p:sp>
      <p:pic>
        <p:nvPicPr>
          <p:cNvPr id="4" name="Рисунок 3" descr="DSC0559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071546"/>
            <a:ext cx="4678584" cy="3467675"/>
          </a:xfrm>
          <a:prstGeom prst="rect">
            <a:avLst/>
          </a:prstGeom>
        </p:spPr>
      </p:pic>
      <p:pic>
        <p:nvPicPr>
          <p:cNvPr id="5" name="Рисунок 4" descr="DSC0560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306" y="2643182"/>
            <a:ext cx="5286412" cy="396480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107950" y="5589588"/>
            <a:ext cx="88566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-99392"/>
            <a:ext cx="889248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+mn-cs"/>
            </a:endParaRPr>
          </a:p>
        </p:txBody>
      </p:sp>
      <p:pic>
        <p:nvPicPr>
          <p:cNvPr id="6" name="Рисунок 5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23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2860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Уголок патриотического воспитания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66" y="5072074"/>
            <a:ext cx="30718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Если не мы, то кто же,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Детям нашим поможет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Россию любить и знать!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Как важно не опоздать….</a:t>
            </a:r>
          </a:p>
          <a:p>
            <a:endParaRPr lang="ru-RU" dirty="0">
              <a:latin typeface="+mj-lt"/>
            </a:endParaRPr>
          </a:p>
        </p:txBody>
      </p:sp>
      <p:pic>
        <p:nvPicPr>
          <p:cNvPr id="9" name="Рисунок 8" descr="DSC0559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1142984"/>
            <a:ext cx="4143386" cy="552451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2555875" y="551656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2" name="TextBox 8"/>
          <p:cNvSpPr txBox="1">
            <a:spLocks noChangeArrowheads="1"/>
          </p:cNvSpPr>
          <p:nvPr/>
        </p:nvSpPr>
        <p:spPr bwMode="auto">
          <a:xfrm>
            <a:off x="6443663" y="1989138"/>
            <a:ext cx="27003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 flipV="1">
            <a:off x="0" y="1401763"/>
            <a:ext cx="4643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pic>
        <p:nvPicPr>
          <p:cNvPr id="11" name="Рисунок 10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231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7158" y="214290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Учебная зона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9290" y="5143512"/>
            <a:ext cx="32147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Мы с фигурами знакомы,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Про цифры много узнаём.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И математики законы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Постигать не устаём! </a:t>
            </a:r>
          </a:p>
          <a:p>
            <a:endParaRPr lang="ru-RU" dirty="0"/>
          </a:p>
        </p:txBody>
      </p:sp>
      <p:pic>
        <p:nvPicPr>
          <p:cNvPr id="8" name="Рисунок 7" descr="DSC0560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10" y="785794"/>
            <a:ext cx="4446997" cy="5929330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0"/>
            <a:ext cx="8784975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+mn-cs"/>
            </a:endParaRPr>
          </a:p>
        </p:txBody>
      </p:sp>
      <p:pic>
        <p:nvPicPr>
          <p:cNvPr id="8" name="Рисунок 7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231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29290" y="4929198"/>
            <a:ext cx="32147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У нас почти, что зимний сад</a:t>
            </a:r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pPr eaLnBrk="0" hangingPunct="0"/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В природном уголке.</a:t>
            </a:r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pPr eaLnBrk="0" hangingPunct="0"/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Здесь потрудиться каждый рад,</a:t>
            </a:r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pPr eaLnBrk="0" hangingPunct="0"/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Помочь рука к руке!</a:t>
            </a:r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28572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Уголок природы, уголок экспериментальной деятельности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6" name="Рисунок 5" descr="DSC0561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44" y="2000240"/>
            <a:ext cx="5810291" cy="4357718"/>
          </a:xfrm>
          <a:prstGeom prst="rect">
            <a:avLst/>
          </a:prstGeom>
        </p:spPr>
      </p:pic>
      <p:pic>
        <p:nvPicPr>
          <p:cNvPr id="7" name="Рисунок 6" descr="DSC05616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0029" y="1393017"/>
            <a:ext cx="4619657" cy="3464743"/>
          </a:xfrm>
          <a:prstGeom prst="rect">
            <a:avLst/>
          </a:prstGeom>
        </p:spPr>
      </p:pic>
      <p:pic>
        <p:nvPicPr>
          <p:cNvPr id="11" name="Рисунок 10" descr="DSC05627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4480" y="1333485"/>
            <a:ext cx="4143386" cy="5524515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03649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5821461"/>
            <a:ext cx="53641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400" dirty="0">
                <a:cs typeface="Times New Roman" pitchFamily="18" charset="0"/>
              </a:rPr>
              <a:t>     </a:t>
            </a:r>
            <a:endParaRPr lang="ru-RU" sz="1400" dirty="0">
              <a:cs typeface="Times New Roman" pitchFamily="18" charset="0"/>
            </a:endParaRPr>
          </a:p>
        </p:txBody>
      </p:sp>
      <p:pic>
        <p:nvPicPr>
          <p:cNvPr id="9" name="Рисунок 8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23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86512" y="5143512"/>
            <a:ext cx="2857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j-lt"/>
              </a:rPr>
              <a:t>Мне кричат, а я не слышу.</a:t>
            </a:r>
            <a:br>
              <a:rPr lang="ru-RU" b="1" dirty="0" smtClean="0">
                <a:solidFill>
                  <a:srgbClr val="FF0000"/>
                </a:solidFill>
                <a:latin typeface="+mj-lt"/>
              </a:rPr>
            </a:br>
            <a:r>
              <a:rPr lang="ru-RU" b="1" dirty="0" smtClean="0">
                <a:solidFill>
                  <a:srgbClr val="FF0000"/>
                </a:solidFill>
                <a:latin typeface="+mj-lt"/>
              </a:rPr>
              <a:t>То есть слышу, но молчу.</a:t>
            </a:r>
            <a:br>
              <a:rPr lang="ru-RU" b="1" dirty="0" smtClean="0">
                <a:solidFill>
                  <a:srgbClr val="FF0000"/>
                </a:solidFill>
                <a:latin typeface="+mj-lt"/>
              </a:rPr>
            </a:br>
            <a:r>
              <a:rPr lang="ru-RU" b="1" dirty="0" smtClean="0">
                <a:solidFill>
                  <a:srgbClr val="FF0000"/>
                </a:solidFill>
                <a:latin typeface="+mj-lt"/>
              </a:rPr>
              <a:t>Я рисую то, что вижу, —</a:t>
            </a:r>
            <a:br>
              <a:rPr lang="ru-RU" b="1" dirty="0" smtClean="0">
                <a:solidFill>
                  <a:srgbClr val="FF0000"/>
                </a:solidFill>
                <a:latin typeface="+mj-lt"/>
              </a:rPr>
            </a:br>
            <a:r>
              <a:rPr lang="ru-RU" b="1" dirty="0" smtClean="0">
                <a:solidFill>
                  <a:srgbClr val="FF0000"/>
                </a:solidFill>
                <a:latin typeface="+mj-lt"/>
              </a:rPr>
              <a:t>отвлекаться не хочу!</a:t>
            </a:r>
            <a:endParaRPr lang="ru-RU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8572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Центр художественно – эстетического развития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7" name="Рисунок 6" descr="DSC0561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44" y="1714488"/>
            <a:ext cx="6191291" cy="4643469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257</Words>
  <Application>Microsoft Office PowerPoint</Application>
  <PresentationFormat>Экран (4:3)</PresentationFormat>
  <Paragraphs>66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Batang</vt:lpstr>
      <vt:lpstr>Angsana New</vt:lpstr>
      <vt:lpstr>Arial</vt:lpstr>
      <vt:lpstr>Bookman Old Style</vt:lpstr>
      <vt:lpstr>Calibri</vt:lpstr>
      <vt:lpstr>Century</vt:lpstr>
      <vt:lpstr>Comic Sans MS</vt:lpstr>
      <vt:lpstr>Segoe Script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Павел</cp:lastModifiedBy>
  <cp:revision>106</cp:revision>
  <dcterms:created xsi:type="dcterms:W3CDTF">2013-03-23T03:50:42Z</dcterms:created>
  <dcterms:modified xsi:type="dcterms:W3CDTF">2014-01-22T09:17:42Z</dcterms:modified>
</cp:coreProperties>
</file>