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7"/>
  </p:notesMasterIdLst>
  <p:sldIdLst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0EBE0"/>
    <a:srgbClr val="996633"/>
  </p:clrMru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0C456-E38A-4500-8D08-47E7A23A2AF0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51E1F8-1696-4966-BF37-D1E501483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1E1F8-1696-4966-BF37-D1E50148355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1E1F8-1696-4966-BF37-D1E50148355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1E1F8-1696-4966-BF37-D1E50148355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1E1F8-1696-4966-BF37-D1E50148355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2158C-029E-41A6-8269-2DCE93178C56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7BC9-E4F2-4751-A187-527374566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2158C-029E-41A6-8269-2DCE93178C56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7BC9-E4F2-4751-A187-527374566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2158C-029E-41A6-8269-2DCE93178C56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7BC9-E4F2-4751-A187-527374566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2158C-029E-41A6-8269-2DCE93178C56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7BC9-E4F2-4751-A187-527374566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2158C-029E-41A6-8269-2DCE93178C56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7BC9-E4F2-4751-A187-527374566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2158C-029E-41A6-8269-2DCE93178C56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7BC9-E4F2-4751-A187-527374566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2158C-029E-41A6-8269-2DCE93178C56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7BC9-E4F2-4751-A187-527374566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2158C-029E-41A6-8269-2DCE93178C56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7BC9-E4F2-4751-A187-527374566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2158C-029E-41A6-8269-2DCE93178C56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7BC9-E4F2-4751-A187-527374566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2158C-029E-41A6-8269-2DCE93178C56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7BC9-E4F2-4751-A187-527374566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2158C-029E-41A6-8269-2DCE93178C56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7BC9-E4F2-4751-A187-527374566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2158C-029E-41A6-8269-2DCE93178C56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A7BC9-E4F2-4751-A187-527374566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428564" y="428580"/>
            <a:ext cx="8715436" cy="6429420"/>
            <a:chOff x="357158" y="172250"/>
            <a:chExt cx="8715436" cy="642942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57158" y="172250"/>
              <a:ext cx="8715436" cy="6429420"/>
            </a:xfrm>
            <a:prstGeom prst="roundRect">
              <a:avLst>
                <a:gd name="adj" fmla="val 2118"/>
              </a:avLst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70636" y="285728"/>
              <a:ext cx="4250545" cy="6215082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82000">
                  <a:schemeClr val="bg1"/>
                </a:gs>
                <a:gs pos="100000">
                  <a:srgbClr val="F0EBE0"/>
                </a:gs>
              </a:gsLst>
              <a:lin ang="0" scaled="1"/>
              <a:tileRect/>
            </a:gradFill>
            <a:ln w="6350"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721181" y="285728"/>
              <a:ext cx="4250545" cy="6215082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82000">
                  <a:schemeClr val="bg1"/>
                </a:gs>
                <a:gs pos="100000">
                  <a:srgbClr val="F0EBE0"/>
                </a:gs>
              </a:gsLst>
              <a:lin ang="10800000" scaled="1"/>
              <a:tileRect/>
            </a:gradFill>
            <a:ln w="6350"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олилиния 10"/>
          <p:cNvSpPr/>
          <p:nvPr/>
        </p:nvSpPr>
        <p:spPr>
          <a:xfrm>
            <a:off x="8598694" y="418278"/>
            <a:ext cx="261937" cy="554831"/>
          </a:xfrm>
          <a:custGeom>
            <a:avLst/>
            <a:gdLst>
              <a:gd name="connsiteX0" fmla="*/ 0 w 261937"/>
              <a:gd name="connsiteY0" fmla="*/ 0 h 554831"/>
              <a:gd name="connsiteX1" fmla="*/ 259556 w 261937"/>
              <a:gd name="connsiteY1" fmla="*/ 554831 h 554831"/>
              <a:gd name="connsiteX2" fmla="*/ 261937 w 261937"/>
              <a:gd name="connsiteY2" fmla="*/ 0 h 554831"/>
              <a:gd name="connsiteX3" fmla="*/ 0 w 261937"/>
              <a:gd name="connsiteY3" fmla="*/ 0 h 55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937" h="554831">
                <a:moveTo>
                  <a:pt x="0" y="0"/>
                </a:moveTo>
                <a:lnTo>
                  <a:pt x="259556" y="554831"/>
                </a:lnTo>
                <a:cubicBezTo>
                  <a:pt x="260350" y="369887"/>
                  <a:pt x="261143" y="184944"/>
                  <a:pt x="261937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5000">
                <a:schemeClr val="bg1"/>
              </a:gs>
              <a:gs pos="57000">
                <a:srgbClr val="F0EBE0"/>
              </a:gs>
            </a:gsLst>
            <a:lin ang="189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 flipH="1">
            <a:off x="357158" y="418256"/>
            <a:ext cx="261937" cy="554831"/>
          </a:xfrm>
          <a:custGeom>
            <a:avLst/>
            <a:gdLst>
              <a:gd name="connsiteX0" fmla="*/ 0 w 261937"/>
              <a:gd name="connsiteY0" fmla="*/ 0 h 554831"/>
              <a:gd name="connsiteX1" fmla="*/ 259556 w 261937"/>
              <a:gd name="connsiteY1" fmla="*/ 554831 h 554831"/>
              <a:gd name="connsiteX2" fmla="*/ 261937 w 261937"/>
              <a:gd name="connsiteY2" fmla="*/ 0 h 554831"/>
              <a:gd name="connsiteX3" fmla="*/ 0 w 261937"/>
              <a:gd name="connsiteY3" fmla="*/ 0 h 55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937" h="554831">
                <a:moveTo>
                  <a:pt x="0" y="0"/>
                </a:moveTo>
                <a:lnTo>
                  <a:pt x="259556" y="554831"/>
                </a:lnTo>
                <a:cubicBezTo>
                  <a:pt x="260350" y="369887"/>
                  <a:pt x="261143" y="184944"/>
                  <a:pt x="261937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5000">
                <a:schemeClr val="bg1"/>
              </a:gs>
              <a:gs pos="57000">
                <a:srgbClr val="F0EBE0"/>
              </a:gs>
            </a:gsLst>
            <a:lin ang="189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1043608" y="1340768"/>
            <a:ext cx="7646172" cy="989034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Инновационные формы совместной деятельности взрослого и ребенка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с двумя скругленными соседними углами 20"/>
          <p:cNvSpPr/>
          <p:nvPr/>
        </p:nvSpPr>
        <p:spPr>
          <a:xfrm>
            <a:off x="4000496" y="214290"/>
            <a:ext cx="500066" cy="214314"/>
          </a:xfrm>
          <a:prstGeom prst="round2Same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с двумя скругленными соседними углами 21">
            <a:hlinkClick r:id="rId3" action="ppaction://hlinksldjump"/>
          </p:cNvPr>
          <p:cNvSpPr/>
          <p:nvPr/>
        </p:nvSpPr>
        <p:spPr>
          <a:xfrm>
            <a:off x="3500430" y="214290"/>
            <a:ext cx="500066" cy="214314"/>
          </a:xfrm>
          <a:prstGeom prst="round2Same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с двумя скругленными соседними углами 22">
            <a:hlinkClick r:id="" action="ppaction://hlinkshowjump?jump=firstslide"/>
          </p:cNvPr>
          <p:cNvSpPr/>
          <p:nvPr/>
        </p:nvSpPr>
        <p:spPr>
          <a:xfrm>
            <a:off x="3000364" y="214290"/>
            <a:ext cx="500066" cy="214314"/>
          </a:xfrm>
          <a:prstGeom prst="round2SameRect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с двумя скругленными соседними углами 23"/>
          <p:cNvSpPr/>
          <p:nvPr/>
        </p:nvSpPr>
        <p:spPr>
          <a:xfrm>
            <a:off x="4714876" y="214290"/>
            <a:ext cx="500066" cy="214314"/>
          </a:xfrm>
          <a:prstGeom prst="round2Same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с двумя скругленными соседними углами 24">
            <a:hlinkClick r:id="" action="ppaction://hlinkshowjump?jump=lastslide"/>
          </p:cNvPr>
          <p:cNvSpPr/>
          <p:nvPr/>
        </p:nvSpPr>
        <p:spPr>
          <a:xfrm>
            <a:off x="5214942" y="214290"/>
            <a:ext cx="500066" cy="214314"/>
          </a:xfrm>
          <a:prstGeom prst="round2Same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с двумя скругленными соседними углами 25">
            <a:hlinkClick r:id="" action="ppaction://hlinkshowjump?jump=endshow"/>
          </p:cNvPr>
          <p:cNvSpPr/>
          <p:nvPr/>
        </p:nvSpPr>
        <p:spPr>
          <a:xfrm>
            <a:off x="5715008" y="214290"/>
            <a:ext cx="500066" cy="214314"/>
          </a:xfrm>
          <a:prstGeom prst="round2Same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>
            <a:hlinkClick r:id="" action="ppaction://hlinkshowjump?jump=nextslide"/>
          </p:cNvPr>
          <p:cNvSpPr/>
          <p:nvPr/>
        </p:nvSpPr>
        <p:spPr>
          <a:xfrm>
            <a:off x="8365928" y="418256"/>
            <a:ext cx="500066" cy="571504"/>
          </a:xfrm>
          <a:custGeom>
            <a:avLst/>
            <a:gdLst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1752" h="1166648">
                <a:moveTo>
                  <a:pt x="0" y="393128"/>
                </a:moveTo>
                <a:cubicBezTo>
                  <a:pt x="669063" y="673495"/>
                  <a:pt x="1417835" y="956441"/>
                  <a:pt x="1841752" y="1166648"/>
                </a:cubicBezTo>
                <a:lnTo>
                  <a:pt x="853779" y="0"/>
                </a:lnTo>
                <a:cubicBezTo>
                  <a:pt x="800710" y="372155"/>
                  <a:pt x="408264" y="307282"/>
                  <a:pt x="0" y="393128"/>
                </a:cubicBezTo>
                <a:close/>
              </a:path>
            </a:pathLst>
          </a:custGeom>
          <a:gradFill flip="none" rotWithShape="1">
            <a:gsLst>
              <a:gs pos="12000">
                <a:schemeClr val="bg1"/>
              </a:gs>
              <a:gs pos="65000">
                <a:schemeClr val="bg1"/>
              </a:gs>
              <a:gs pos="40000">
                <a:srgbClr val="F0EBE0"/>
              </a:gs>
            </a:gsLst>
            <a:lin ang="81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>
            <a:hlinkClick r:id="" action="ppaction://hlinkshowjump?jump=previousslide"/>
          </p:cNvPr>
          <p:cNvSpPr/>
          <p:nvPr/>
        </p:nvSpPr>
        <p:spPr>
          <a:xfrm flipH="1">
            <a:off x="353983" y="415081"/>
            <a:ext cx="500066" cy="571504"/>
          </a:xfrm>
          <a:custGeom>
            <a:avLst/>
            <a:gdLst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1752" h="1166648">
                <a:moveTo>
                  <a:pt x="0" y="393128"/>
                </a:moveTo>
                <a:cubicBezTo>
                  <a:pt x="669063" y="673495"/>
                  <a:pt x="1417835" y="956441"/>
                  <a:pt x="1841752" y="1166648"/>
                </a:cubicBezTo>
                <a:lnTo>
                  <a:pt x="853779" y="0"/>
                </a:lnTo>
                <a:cubicBezTo>
                  <a:pt x="800710" y="372155"/>
                  <a:pt x="408264" y="307282"/>
                  <a:pt x="0" y="393128"/>
                </a:cubicBezTo>
                <a:close/>
              </a:path>
            </a:pathLst>
          </a:custGeom>
          <a:gradFill flip="none" rotWithShape="1">
            <a:gsLst>
              <a:gs pos="12000">
                <a:schemeClr val="bg1"/>
              </a:gs>
              <a:gs pos="65000">
                <a:schemeClr val="bg1"/>
              </a:gs>
              <a:gs pos="40000">
                <a:srgbClr val="F0EBE0"/>
              </a:gs>
            </a:gsLst>
            <a:lin ang="81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Содержимое 19" descr="22ecdb766c09.pn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755576" y="2924944"/>
            <a:ext cx="3857625" cy="3156040"/>
          </a:xfrm>
          <a:effectLst>
            <a:outerShdw blurRad="889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Содержимое 26"/>
          <p:cNvSpPr>
            <a:spLocks noGrp="1"/>
          </p:cNvSpPr>
          <p:nvPr>
            <p:ph sz="half" idx="1"/>
          </p:nvPr>
        </p:nvSpPr>
        <p:spPr>
          <a:xfrm>
            <a:off x="4716016" y="2780928"/>
            <a:ext cx="4427984" cy="490120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Инноватика заключается в практико-ориентированном  подходе к взаимодействию педагога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ребенка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Материал подготовила: И.В.Ган,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ам.зав.по инновационной деятельности</a:t>
            </a: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Источник: лекции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В.А.Деркунской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19" name="Содержимое 26"/>
          <p:cNvSpPr>
            <a:spLocks noGrp="1"/>
          </p:cNvSpPr>
          <p:nvPr>
            <p:ph sz="half" idx="1"/>
          </p:nvPr>
        </p:nvSpPr>
        <p:spPr>
          <a:xfrm>
            <a:off x="1115616" y="620688"/>
            <a:ext cx="7344816" cy="79208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НДОУ «Детский сад №230» ОАО «РЖД»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Г.Северобайкальск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7"/>
          <p:cNvGrpSpPr/>
          <p:nvPr/>
        </p:nvGrpSpPr>
        <p:grpSpPr>
          <a:xfrm>
            <a:off x="251520" y="428580"/>
            <a:ext cx="8715436" cy="6429420"/>
            <a:chOff x="357158" y="172250"/>
            <a:chExt cx="8715436" cy="642942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57158" y="172250"/>
              <a:ext cx="8715436" cy="6429420"/>
            </a:xfrm>
            <a:prstGeom prst="roundRect">
              <a:avLst>
                <a:gd name="adj" fmla="val 2118"/>
              </a:avLst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70636" y="285728"/>
              <a:ext cx="4250545" cy="6215082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82000">
                  <a:schemeClr val="bg1"/>
                </a:gs>
                <a:gs pos="100000">
                  <a:srgbClr val="F0EBE0"/>
                </a:gs>
              </a:gsLst>
              <a:lin ang="0" scaled="1"/>
              <a:tileRect/>
            </a:gradFill>
            <a:ln w="6350"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721181" y="285728"/>
              <a:ext cx="4250545" cy="6215082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82000">
                  <a:schemeClr val="bg1"/>
                </a:gs>
                <a:gs pos="100000">
                  <a:srgbClr val="F0EBE0"/>
                </a:gs>
              </a:gsLst>
              <a:lin ang="10800000" scaled="1"/>
              <a:tileRect/>
            </a:gradFill>
            <a:ln w="6350"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олилиния 10"/>
          <p:cNvSpPr/>
          <p:nvPr/>
        </p:nvSpPr>
        <p:spPr>
          <a:xfrm>
            <a:off x="8598694" y="418278"/>
            <a:ext cx="261937" cy="554831"/>
          </a:xfrm>
          <a:custGeom>
            <a:avLst/>
            <a:gdLst>
              <a:gd name="connsiteX0" fmla="*/ 0 w 261937"/>
              <a:gd name="connsiteY0" fmla="*/ 0 h 554831"/>
              <a:gd name="connsiteX1" fmla="*/ 259556 w 261937"/>
              <a:gd name="connsiteY1" fmla="*/ 554831 h 554831"/>
              <a:gd name="connsiteX2" fmla="*/ 261937 w 261937"/>
              <a:gd name="connsiteY2" fmla="*/ 0 h 554831"/>
              <a:gd name="connsiteX3" fmla="*/ 0 w 261937"/>
              <a:gd name="connsiteY3" fmla="*/ 0 h 55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937" h="554831">
                <a:moveTo>
                  <a:pt x="0" y="0"/>
                </a:moveTo>
                <a:lnTo>
                  <a:pt x="259556" y="554831"/>
                </a:lnTo>
                <a:cubicBezTo>
                  <a:pt x="260350" y="369887"/>
                  <a:pt x="261143" y="184944"/>
                  <a:pt x="261937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5000">
                <a:schemeClr val="bg1"/>
              </a:gs>
              <a:gs pos="57000">
                <a:srgbClr val="F0EBE0"/>
              </a:gs>
            </a:gsLst>
            <a:lin ang="189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 flipH="1">
            <a:off x="357158" y="418256"/>
            <a:ext cx="261937" cy="554831"/>
          </a:xfrm>
          <a:custGeom>
            <a:avLst/>
            <a:gdLst>
              <a:gd name="connsiteX0" fmla="*/ 0 w 261937"/>
              <a:gd name="connsiteY0" fmla="*/ 0 h 554831"/>
              <a:gd name="connsiteX1" fmla="*/ 259556 w 261937"/>
              <a:gd name="connsiteY1" fmla="*/ 554831 h 554831"/>
              <a:gd name="connsiteX2" fmla="*/ 261937 w 261937"/>
              <a:gd name="connsiteY2" fmla="*/ 0 h 554831"/>
              <a:gd name="connsiteX3" fmla="*/ 0 w 261937"/>
              <a:gd name="connsiteY3" fmla="*/ 0 h 55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937" h="554831">
                <a:moveTo>
                  <a:pt x="0" y="0"/>
                </a:moveTo>
                <a:lnTo>
                  <a:pt x="259556" y="554831"/>
                </a:lnTo>
                <a:cubicBezTo>
                  <a:pt x="260350" y="369887"/>
                  <a:pt x="261143" y="184944"/>
                  <a:pt x="261937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5000">
                <a:schemeClr val="bg1"/>
              </a:gs>
              <a:gs pos="57000">
                <a:srgbClr val="F0EBE0"/>
              </a:gs>
            </a:gsLst>
            <a:lin ang="189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с двумя скругленными соседними углами 20"/>
          <p:cNvSpPr/>
          <p:nvPr/>
        </p:nvSpPr>
        <p:spPr>
          <a:xfrm>
            <a:off x="4000496" y="214290"/>
            <a:ext cx="500066" cy="214314"/>
          </a:xfrm>
          <a:prstGeom prst="round2Same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с двумя скругленными соседними углами 21">
            <a:hlinkClick r:id="rId3" action="ppaction://hlinksldjump"/>
          </p:cNvPr>
          <p:cNvSpPr/>
          <p:nvPr/>
        </p:nvSpPr>
        <p:spPr>
          <a:xfrm>
            <a:off x="3500430" y="214290"/>
            <a:ext cx="500066" cy="214314"/>
          </a:xfrm>
          <a:prstGeom prst="round2Same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с двумя скругленными соседними углами 22">
            <a:hlinkClick r:id="" action="ppaction://hlinkshowjump?jump=firstslide"/>
          </p:cNvPr>
          <p:cNvSpPr/>
          <p:nvPr/>
        </p:nvSpPr>
        <p:spPr>
          <a:xfrm>
            <a:off x="3000364" y="214290"/>
            <a:ext cx="500066" cy="214314"/>
          </a:xfrm>
          <a:prstGeom prst="round2SameRect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с двумя скругленными соседними углами 23"/>
          <p:cNvSpPr/>
          <p:nvPr/>
        </p:nvSpPr>
        <p:spPr>
          <a:xfrm>
            <a:off x="4714876" y="214290"/>
            <a:ext cx="500066" cy="214314"/>
          </a:xfrm>
          <a:prstGeom prst="round2Same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с двумя скругленными соседними углами 24">
            <a:hlinkClick r:id="" action="ppaction://hlinkshowjump?jump=lastslide"/>
          </p:cNvPr>
          <p:cNvSpPr/>
          <p:nvPr/>
        </p:nvSpPr>
        <p:spPr>
          <a:xfrm>
            <a:off x="5214942" y="214290"/>
            <a:ext cx="500066" cy="214314"/>
          </a:xfrm>
          <a:prstGeom prst="round2Same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с двумя скругленными соседними углами 25">
            <a:hlinkClick r:id="" action="ppaction://hlinkshowjump?jump=endshow"/>
          </p:cNvPr>
          <p:cNvSpPr/>
          <p:nvPr/>
        </p:nvSpPr>
        <p:spPr>
          <a:xfrm>
            <a:off x="5715008" y="214290"/>
            <a:ext cx="500066" cy="214314"/>
          </a:xfrm>
          <a:prstGeom prst="round2Same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>
            <a:hlinkClick r:id="" action="ppaction://hlinkshowjump?jump=nextslide"/>
          </p:cNvPr>
          <p:cNvSpPr/>
          <p:nvPr/>
        </p:nvSpPr>
        <p:spPr>
          <a:xfrm>
            <a:off x="8365928" y="418256"/>
            <a:ext cx="500066" cy="571504"/>
          </a:xfrm>
          <a:custGeom>
            <a:avLst/>
            <a:gdLst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1752" h="1166648">
                <a:moveTo>
                  <a:pt x="0" y="393128"/>
                </a:moveTo>
                <a:cubicBezTo>
                  <a:pt x="669063" y="673495"/>
                  <a:pt x="1417835" y="956441"/>
                  <a:pt x="1841752" y="1166648"/>
                </a:cubicBezTo>
                <a:lnTo>
                  <a:pt x="853779" y="0"/>
                </a:lnTo>
                <a:cubicBezTo>
                  <a:pt x="800710" y="372155"/>
                  <a:pt x="408264" y="307282"/>
                  <a:pt x="0" y="393128"/>
                </a:cubicBezTo>
                <a:close/>
              </a:path>
            </a:pathLst>
          </a:custGeom>
          <a:gradFill flip="none" rotWithShape="1">
            <a:gsLst>
              <a:gs pos="12000">
                <a:schemeClr val="bg1"/>
              </a:gs>
              <a:gs pos="65000">
                <a:schemeClr val="bg1"/>
              </a:gs>
              <a:gs pos="40000">
                <a:srgbClr val="F0EBE0"/>
              </a:gs>
            </a:gsLst>
            <a:lin ang="81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>
            <a:hlinkClick r:id="" action="ppaction://hlinkshowjump?jump=previousslide"/>
          </p:cNvPr>
          <p:cNvSpPr/>
          <p:nvPr/>
        </p:nvSpPr>
        <p:spPr>
          <a:xfrm flipH="1">
            <a:off x="353983" y="415081"/>
            <a:ext cx="500066" cy="571504"/>
          </a:xfrm>
          <a:custGeom>
            <a:avLst/>
            <a:gdLst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1752" h="1166648">
                <a:moveTo>
                  <a:pt x="0" y="393128"/>
                </a:moveTo>
                <a:cubicBezTo>
                  <a:pt x="669063" y="673495"/>
                  <a:pt x="1417835" y="956441"/>
                  <a:pt x="1841752" y="1166648"/>
                </a:cubicBezTo>
                <a:lnTo>
                  <a:pt x="853779" y="0"/>
                </a:lnTo>
                <a:cubicBezTo>
                  <a:pt x="800710" y="372155"/>
                  <a:pt x="408264" y="307282"/>
                  <a:pt x="0" y="393128"/>
                </a:cubicBezTo>
                <a:close/>
              </a:path>
            </a:pathLst>
          </a:custGeom>
          <a:gradFill flip="none" rotWithShape="1">
            <a:gsLst>
              <a:gs pos="12000">
                <a:schemeClr val="bg1"/>
              </a:gs>
              <a:gs pos="65000">
                <a:schemeClr val="bg1"/>
              </a:gs>
              <a:gs pos="40000">
                <a:srgbClr val="F0EBE0"/>
              </a:gs>
            </a:gsLst>
            <a:lin ang="81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427984" y="620688"/>
            <a:ext cx="432048" cy="6048672"/>
          </a:xfrm>
          <a:prstGeom prst="rect">
            <a:avLst/>
          </a:prstGeom>
          <a:solidFill>
            <a:srgbClr val="F0EBE0"/>
          </a:solidFill>
          <a:ln>
            <a:solidFill>
              <a:srgbClr val="F0EB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</a:endParaRP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467545" y="692697"/>
          <a:ext cx="8280919" cy="583264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898840"/>
                <a:gridCol w="2485535"/>
                <a:gridCol w="2223907"/>
                <a:gridCol w="2672637"/>
              </a:tblGrid>
              <a:tr h="864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Возраст </a:t>
                      </a:r>
                      <a:endParaRPr lang="ru-RU" sz="18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Основные (базовые) задачи развития</a:t>
                      </a:r>
                      <a:endParaRPr lang="ru-RU" sz="18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Ведущий вид деятельности</a:t>
                      </a:r>
                      <a:endParaRPr lang="ru-RU" sz="18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Формы совместной деятельности</a:t>
                      </a:r>
                      <a:endParaRPr lang="ru-RU" sz="18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</a:tr>
              <a:tr h="49685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 – 3 г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активное освоение предметного мира;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манипулирование предметами;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эмоциональный контакт с взрослым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None/>
                      </a:pP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Доминантная ОО - ПОЗНАНИЕ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предметно-манипулятивная деятельность;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предметно-игровое экспериментирование.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Предметные экспозиции, коллекционирование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Простейшая проектная деятельность «вокруг предмета» - например, «День свободного предмета», «День мыла» и пр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Предметное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экспериментирование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Моменты радости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7"/>
          <p:cNvGrpSpPr/>
          <p:nvPr/>
        </p:nvGrpSpPr>
        <p:grpSpPr>
          <a:xfrm>
            <a:off x="251520" y="428580"/>
            <a:ext cx="8715436" cy="6429420"/>
            <a:chOff x="357158" y="172250"/>
            <a:chExt cx="8715436" cy="642942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57158" y="172250"/>
              <a:ext cx="8715436" cy="6429420"/>
            </a:xfrm>
            <a:prstGeom prst="roundRect">
              <a:avLst>
                <a:gd name="adj" fmla="val 2118"/>
              </a:avLst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70636" y="285728"/>
              <a:ext cx="4250545" cy="6215082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82000">
                  <a:schemeClr val="bg1"/>
                </a:gs>
                <a:gs pos="100000">
                  <a:srgbClr val="F0EBE0"/>
                </a:gs>
              </a:gsLst>
              <a:lin ang="0" scaled="1"/>
              <a:tileRect/>
            </a:gradFill>
            <a:ln w="6350"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721181" y="285728"/>
              <a:ext cx="4250545" cy="6215082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82000">
                  <a:schemeClr val="bg1"/>
                </a:gs>
                <a:gs pos="100000">
                  <a:srgbClr val="F0EBE0"/>
                </a:gs>
              </a:gsLst>
              <a:lin ang="10800000" scaled="1"/>
              <a:tileRect/>
            </a:gradFill>
            <a:ln w="6350"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олилиния 10"/>
          <p:cNvSpPr/>
          <p:nvPr/>
        </p:nvSpPr>
        <p:spPr>
          <a:xfrm>
            <a:off x="8598694" y="418278"/>
            <a:ext cx="261937" cy="554831"/>
          </a:xfrm>
          <a:custGeom>
            <a:avLst/>
            <a:gdLst>
              <a:gd name="connsiteX0" fmla="*/ 0 w 261937"/>
              <a:gd name="connsiteY0" fmla="*/ 0 h 554831"/>
              <a:gd name="connsiteX1" fmla="*/ 259556 w 261937"/>
              <a:gd name="connsiteY1" fmla="*/ 554831 h 554831"/>
              <a:gd name="connsiteX2" fmla="*/ 261937 w 261937"/>
              <a:gd name="connsiteY2" fmla="*/ 0 h 554831"/>
              <a:gd name="connsiteX3" fmla="*/ 0 w 261937"/>
              <a:gd name="connsiteY3" fmla="*/ 0 h 55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937" h="554831">
                <a:moveTo>
                  <a:pt x="0" y="0"/>
                </a:moveTo>
                <a:lnTo>
                  <a:pt x="259556" y="554831"/>
                </a:lnTo>
                <a:cubicBezTo>
                  <a:pt x="260350" y="369887"/>
                  <a:pt x="261143" y="184944"/>
                  <a:pt x="261937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5000">
                <a:schemeClr val="bg1"/>
              </a:gs>
              <a:gs pos="57000">
                <a:srgbClr val="F0EBE0"/>
              </a:gs>
            </a:gsLst>
            <a:lin ang="189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 flipH="1">
            <a:off x="357158" y="418256"/>
            <a:ext cx="261937" cy="554831"/>
          </a:xfrm>
          <a:custGeom>
            <a:avLst/>
            <a:gdLst>
              <a:gd name="connsiteX0" fmla="*/ 0 w 261937"/>
              <a:gd name="connsiteY0" fmla="*/ 0 h 554831"/>
              <a:gd name="connsiteX1" fmla="*/ 259556 w 261937"/>
              <a:gd name="connsiteY1" fmla="*/ 554831 h 554831"/>
              <a:gd name="connsiteX2" fmla="*/ 261937 w 261937"/>
              <a:gd name="connsiteY2" fmla="*/ 0 h 554831"/>
              <a:gd name="connsiteX3" fmla="*/ 0 w 261937"/>
              <a:gd name="connsiteY3" fmla="*/ 0 h 55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937" h="554831">
                <a:moveTo>
                  <a:pt x="0" y="0"/>
                </a:moveTo>
                <a:lnTo>
                  <a:pt x="259556" y="554831"/>
                </a:lnTo>
                <a:cubicBezTo>
                  <a:pt x="260350" y="369887"/>
                  <a:pt x="261143" y="184944"/>
                  <a:pt x="261937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5000">
                <a:schemeClr val="bg1"/>
              </a:gs>
              <a:gs pos="57000">
                <a:srgbClr val="F0EBE0"/>
              </a:gs>
            </a:gsLst>
            <a:lin ang="189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с двумя скругленными соседними углами 20"/>
          <p:cNvSpPr/>
          <p:nvPr/>
        </p:nvSpPr>
        <p:spPr>
          <a:xfrm>
            <a:off x="4000496" y="214290"/>
            <a:ext cx="500066" cy="214314"/>
          </a:xfrm>
          <a:prstGeom prst="round2Same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с двумя скругленными соседними углами 21">
            <a:hlinkClick r:id="rId3" action="ppaction://hlinksldjump"/>
          </p:cNvPr>
          <p:cNvSpPr/>
          <p:nvPr/>
        </p:nvSpPr>
        <p:spPr>
          <a:xfrm>
            <a:off x="3500430" y="214290"/>
            <a:ext cx="500066" cy="214314"/>
          </a:xfrm>
          <a:prstGeom prst="round2Same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с двумя скругленными соседними углами 22">
            <a:hlinkClick r:id="" action="ppaction://hlinkshowjump?jump=firstslide"/>
          </p:cNvPr>
          <p:cNvSpPr/>
          <p:nvPr/>
        </p:nvSpPr>
        <p:spPr>
          <a:xfrm>
            <a:off x="3000364" y="214290"/>
            <a:ext cx="500066" cy="214314"/>
          </a:xfrm>
          <a:prstGeom prst="round2SameRect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с двумя скругленными соседними углами 23"/>
          <p:cNvSpPr/>
          <p:nvPr/>
        </p:nvSpPr>
        <p:spPr>
          <a:xfrm>
            <a:off x="4714876" y="214290"/>
            <a:ext cx="500066" cy="214314"/>
          </a:xfrm>
          <a:prstGeom prst="round2Same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с двумя скругленными соседними углами 24">
            <a:hlinkClick r:id="" action="ppaction://hlinkshowjump?jump=lastslide"/>
          </p:cNvPr>
          <p:cNvSpPr/>
          <p:nvPr/>
        </p:nvSpPr>
        <p:spPr>
          <a:xfrm>
            <a:off x="5214942" y="214290"/>
            <a:ext cx="500066" cy="214314"/>
          </a:xfrm>
          <a:prstGeom prst="round2Same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с двумя скругленными соседними углами 25">
            <a:hlinkClick r:id="" action="ppaction://hlinkshowjump?jump=endshow"/>
          </p:cNvPr>
          <p:cNvSpPr/>
          <p:nvPr/>
        </p:nvSpPr>
        <p:spPr>
          <a:xfrm>
            <a:off x="5715008" y="214290"/>
            <a:ext cx="500066" cy="214314"/>
          </a:xfrm>
          <a:prstGeom prst="round2Same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>
            <a:hlinkClick r:id="" action="ppaction://hlinkshowjump?jump=nextslide"/>
          </p:cNvPr>
          <p:cNvSpPr/>
          <p:nvPr/>
        </p:nvSpPr>
        <p:spPr>
          <a:xfrm>
            <a:off x="8365928" y="418256"/>
            <a:ext cx="500066" cy="571504"/>
          </a:xfrm>
          <a:custGeom>
            <a:avLst/>
            <a:gdLst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1752" h="1166648">
                <a:moveTo>
                  <a:pt x="0" y="393128"/>
                </a:moveTo>
                <a:cubicBezTo>
                  <a:pt x="669063" y="673495"/>
                  <a:pt x="1417835" y="956441"/>
                  <a:pt x="1841752" y="1166648"/>
                </a:cubicBezTo>
                <a:lnTo>
                  <a:pt x="853779" y="0"/>
                </a:lnTo>
                <a:cubicBezTo>
                  <a:pt x="800710" y="372155"/>
                  <a:pt x="408264" y="307282"/>
                  <a:pt x="0" y="393128"/>
                </a:cubicBezTo>
                <a:close/>
              </a:path>
            </a:pathLst>
          </a:custGeom>
          <a:gradFill flip="none" rotWithShape="1">
            <a:gsLst>
              <a:gs pos="12000">
                <a:schemeClr val="bg1"/>
              </a:gs>
              <a:gs pos="65000">
                <a:schemeClr val="bg1"/>
              </a:gs>
              <a:gs pos="40000">
                <a:srgbClr val="F0EBE0"/>
              </a:gs>
            </a:gsLst>
            <a:lin ang="81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>
            <a:hlinkClick r:id="" action="ppaction://hlinkshowjump?jump=previousslide"/>
          </p:cNvPr>
          <p:cNvSpPr/>
          <p:nvPr/>
        </p:nvSpPr>
        <p:spPr>
          <a:xfrm flipH="1">
            <a:off x="353983" y="415081"/>
            <a:ext cx="500066" cy="571504"/>
          </a:xfrm>
          <a:custGeom>
            <a:avLst/>
            <a:gdLst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1752" h="1166648">
                <a:moveTo>
                  <a:pt x="0" y="393128"/>
                </a:moveTo>
                <a:cubicBezTo>
                  <a:pt x="669063" y="673495"/>
                  <a:pt x="1417835" y="956441"/>
                  <a:pt x="1841752" y="1166648"/>
                </a:cubicBezTo>
                <a:lnTo>
                  <a:pt x="853779" y="0"/>
                </a:lnTo>
                <a:cubicBezTo>
                  <a:pt x="800710" y="372155"/>
                  <a:pt x="408264" y="307282"/>
                  <a:pt x="0" y="393128"/>
                </a:cubicBezTo>
                <a:close/>
              </a:path>
            </a:pathLst>
          </a:custGeom>
          <a:gradFill flip="none" rotWithShape="1">
            <a:gsLst>
              <a:gs pos="12000">
                <a:schemeClr val="bg1"/>
              </a:gs>
              <a:gs pos="65000">
                <a:schemeClr val="bg1"/>
              </a:gs>
              <a:gs pos="40000">
                <a:srgbClr val="F0EBE0"/>
              </a:gs>
            </a:gsLst>
            <a:lin ang="81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427984" y="620688"/>
            <a:ext cx="432048" cy="6048672"/>
          </a:xfrm>
          <a:prstGeom prst="rect">
            <a:avLst/>
          </a:prstGeom>
          <a:solidFill>
            <a:srgbClr val="F0EBE0"/>
          </a:solidFill>
          <a:ln>
            <a:solidFill>
              <a:srgbClr val="F0EB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395536" y="692696"/>
          <a:ext cx="8352929" cy="5904655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936104"/>
                <a:gridCol w="2664296"/>
                <a:gridCol w="2251652"/>
                <a:gridCol w="2500877"/>
              </a:tblGrid>
              <a:tr h="6785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Возраст 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Основные (базовые) задачи развития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Ведущий вид деятельности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Формы совместной деятельности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</a:tr>
              <a:tr h="52261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 – 5 л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вхождение в мир социальных отношений, примеривание на себя социальных ролей;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активное познание окружающего мира в многообразии его связей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Доминантные ОО –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СОЦИАЛИЗАЦИЯ                       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КОММУНИКАЦИЯ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сюжетно-ролевая игра;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познавательная деятельность (интересно отметить, что пик познавательного интереса теперь отмечается к 4,5 годам, ранее он приходился на 5,5 – 6 лет).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игровые формы на сюжетной основе с ролевым взаимодействием;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игровые проблемные ситуации;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игровое экспериментирование;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игры – этюды;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проектная деятельность, но более игровая, чем познавательная;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познавательные беседы.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7"/>
          <p:cNvGrpSpPr/>
          <p:nvPr/>
        </p:nvGrpSpPr>
        <p:grpSpPr>
          <a:xfrm>
            <a:off x="251520" y="428580"/>
            <a:ext cx="8715436" cy="6429420"/>
            <a:chOff x="357158" y="172250"/>
            <a:chExt cx="8715436" cy="642942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57158" y="172250"/>
              <a:ext cx="8715436" cy="6429420"/>
            </a:xfrm>
            <a:prstGeom prst="roundRect">
              <a:avLst>
                <a:gd name="adj" fmla="val 2118"/>
              </a:avLst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70636" y="285728"/>
              <a:ext cx="4250545" cy="6215082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82000">
                  <a:schemeClr val="bg1"/>
                </a:gs>
                <a:gs pos="100000">
                  <a:srgbClr val="F0EBE0"/>
                </a:gs>
              </a:gsLst>
              <a:lin ang="0" scaled="1"/>
              <a:tileRect/>
            </a:gradFill>
            <a:ln w="6350"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721181" y="285728"/>
              <a:ext cx="4250545" cy="6215082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82000">
                  <a:schemeClr val="bg1"/>
                </a:gs>
                <a:gs pos="100000">
                  <a:srgbClr val="F0EBE0"/>
                </a:gs>
              </a:gsLst>
              <a:lin ang="10800000" scaled="1"/>
              <a:tileRect/>
            </a:gradFill>
            <a:ln w="6350"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олилиния 10"/>
          <p:cNvSpPr/>
          <p:nvPr/>
        </p:nvSpPr>
        <p:spPr>
          <a:xfrm>
            <a:off x="8598694" y="418278"/>
            <a:ext cx="261937" cy="554831"/>
          </a:xfrm>
          <a:custGeom>
            <a:avLst/>
            <a:gdLst>
              <a:gd name="connsiteX0" fmla="*/ 0 w 261937"/>
              <a:gd name="connsiteY0" fmla="*/ 0 h 554831"/>
              <a:gd name="connsiteX1" fmla="*/ 259556 w 261937"/>
              <a:gd name="connsiteY1" fmla="*/ 554831 h 554831"/>
              <a:gd name="connsiteX2" fmla="*/ 261937 w 261937"/>
              <a:gd name="connsiteY2" fmla="*/ 0 h 554831"/>
              <a:gd name="connsiteX3" fmla="*/ 0 w 261937"/>
              <a:gd name="connsiteY3" fmla="*/ 0 h 55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937" h="554831">
                <a:moveTo>
                  <a:pt x="0" y="0"/>
                </a:moveTo>
                <a:lnTo>
                  <a:pt x="259556" y="554831"/>
                </a:lnTo>
                <a:cubicBezTo>
                  <a:pt x="260350" y="369887"/>
                  <a:pt x="261143" y="184944"/>
                  <a:pt x="261937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5000">
                <a:schemeClr val="bg1"/>
              </a:gs>
              <a:gs pos="57000">
                <a:srgbClr val="F0EBE0"/>
              </a:gs>
            </a:gsLst>
            <a:lin ang="189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 flipH="1">
            <a:off x="357158" y="418256"/>
            <a:ext cx="261937" cy="554831"/>
          </a:xfrm>
          <a:custGeom>
            <a:avLst/>
            <a:gdLst>
              <a:gd name="connsiteX0" fmla="*/ 0 w 261937"/>
              <a:gd name="connsiteY0" fmla="*/ 0 h 554831"/>
              <a:gd name="connsiteX1" fmla="*/ 259556 w 261937"/>
              <a:gd name="connsiteY1" fmla="*/ 554831 h 554831"/>
              <a:gd name="connsiteX2" fmla="*/ 261937 w 261937"/>
              <a:gd name="connsiteY2" fmla="*/ 0 h 554831"/>
              <a:gd name="connsiteX3" fmla="*/ 0 w 261937"/>
              <a:gd name="connsiteY3" fmla="*/ 0 h 55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937" h="554831">
                <a:moveTo>
                  <a:pt x="0" y="0"/>
                </a:moveTo>
                <a:lnTo>
                  <a:pt x="259556" y="554831"/>
                </a:lnTo>
                <a:cubicBezTo>
                  <a:pt x="260350" y="369887"/>
                  <a:pt x="261143" y="184944"/>
                  <a:pt x="261937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5000">
                <a:schemeClr val="bg1"/>
              </a:gs>
              <a:gs pos="57000">
                <a:srgbClr val="F0EBE0"/>
              </a:gs>
            </a:gsLst>
            <a:lin ang="189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с двумя скругленными соседними углами 20"/>
          <p:cNvSpPr/>
          <p:nvPr/>
        </p:nvSpPr>
        <p:spPr>
          <a:xfrm>
            <a:off x="4000496" y="214290"/>
            <a:ext cx="500066" cy="214314"/>
          </a:xfrm>
          <a:prstGeom prst="round2Same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с двумя скругленными соседними углами 21">
            <a:hlinkClick r:id="rId3" action="ppaction://hlinksldjump"/>
          </p:cNvPr>
          <p:cNvSpPr/>
          <p:nvPr/>
        </p:nvSpPr>
        <p:spPr>
          <a:xfrm>
            <a:off x="3500430" y="214290"/>
            <a:ext cx="500066" cy="214314"/>
          </a:xfrm>
          <a:prstGeom prst="round2Same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с двумя скругленными соседними углами 22">
            <a:hlinkClick r:id="" action="ppaction://hlinkshowjump?jump=firstslide"/>
          </p:cNvPr>
          <p:cNvSpPr/>
          <p:nvPr/>
        </p:nvSpPr>
        <p:spPr>
          <a:xfrm>
            <a:off x="3000364" y="214290"/>
            <a:ext cx="500066" cy="214314"/>
          </a:xfrm>
          <a:prstGeom prst="round2SameRect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с двумя скругленными соседними углами 23"/>
          <p:cNvSpPr/>
          <p:nvPr/>
        </p:nvSpPr>
        <p:spPr>
          <a:xfrm>
            <a:off x="4714876" y="214290"/>
            <a:ext cx="500066" cy="214314"/>
          </a:xfrm>
          <a:prstGeom prst="round2Same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с двумя скругленными соседними углами 24">
            <a:hlinkClick r:id="" action="ppaction://hlinkshowjump?jump=lastslide"/>
          </p:cNvPr>
          <p:cNvSpPr/>
          <p:nvPr/>
        </p:nvSpPr>
        <p:spPr>
          <a:xfrm>
            <a:off x="5214942" y="214290"/>
            <a:ext cx="500066" cy="214314"/>
          </a:xfrm>
          <a:prstGeom prst="round2Same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с двумя скругленными соседними углами 25">
            <a:hlinkClick r:id="" action="ppaction://hlinkshowjump?jump=endshow"/>
          </p:cNvPr>
          <p:cNvSpPr/>
          <p:nvPr/>
        </p:nvSpPr>
        <p:spPr>
          <a:xfrm>
            <a:off x="5715008" y="214290"/>
            <a:ext cx="500066" cy="214314"/>
          </a:xfrm>
          <a:prstGeom prst="round2Same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508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>
            <a:hlinkClick r:id="" action="ppaction://hlinkshowjump?jump=nextslide"/>
          </p:cNvPr>
          <p:cNvSpPr/>
          <p:nvPr/>
        </p:nvSpPr>
        <p:spPr>
          <a:xfrm>
            <a:off x="8365928" y="418256"/>
            <a:ext cx="500066" cy="571504"/>
          </a:xfrm>
          <a:custGeom>
            <a:avLst/>
            <a:gdLst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1752" h="1166648">
                <a:moveTo>
                  <a:pt x="0" y="393128"/>
                </a:moveTo>
                <a:cubicBezTo>
                  <a:pt x="669063" y="673495"/>
                  <a:pt x="1417835" y="956441"/>
                  <a:pt x="1841752" y="1166648"/>
                </a:cubicBezTo>
                <a:lnTo>
                  <a:pt x="853779" y="0"/>
                </a:lnTo>
                <a:cubicBezTo>
                  <a:pt x="800710" y="372155"/>
                  <a:pt x="408264" y="307282"/>
                  <a:pt x="0" y="393128"/>
                </a:cubicBezTo>
                <a:close/>
              </a:path>
            </a:pathLst>
          </a:custGeom>
          <a:gradFill flip="none" rotWithShape="1">
            <a:gsLst>
              <a:gs pos="12000">
                <a:schemeClr val="bg1"/>
              </a:gs>
              <a:gs pos="65000">
                <a:schemeClr val="bg1"/>
              </a:gs>
              <a:gs pos="40000">
                <a:srgbClr val="F0EBE0"/>
              </a:gs>
            </a:gsLst>
            <a:lin ang="81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>
            <a:hlinkClick r:id="" action="ppaction://hlinkshowjump?jump=previousslide"/>
          </p:cNvPr>
          <p:cNvSpPr/>
          <p:nvPr/>
        </p:nvSpPr>
        <p:spPr>
          <a:xfrm flipH="1">
            <a:off x="353983" y="415081"/>
            <a:ext cx="500066" cy="571504"/>
          </a:xfrm>
          <a:custGeom>
            <a:avLst/>
            <a:gdLst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271752"/>
              <a:gd name="connsiteY0" fmla="*/ 536028 h 1166648"/>
              <a:gd name="connsiteX1" fmla="*/ 1271752 w 1271752"/>
              <a:gd name="connsiteY1" fmla="*/ 1166648 h 1166648"/>
              <a:gd name="connsiteX2" fmla="*/ 283779 w 1271752"/>
              <a:gd name="connsiteY2" fmla="*/ 0 h 1166648"/>
              <a:gd name="connsiteX3" fmla="*/ 0 w 1271752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593697"/>
              <a:gd name="connsiteY0" fmla="*/ 536028 h 1166648"/>
              <a:gd name="connsiteX1" fmla="*/ 1593697 w 1593697"/>
              <a:gd name="connsiteY1" fmla="*/ 1166648 h 1166648"/>
              <a:gd name="connsiteX2" fmla="*/ 605724 w 1593697"/>
              <a:gd name="connsiteY2" fmla="*/ 0 h 1166648"/>
              <a:gd name="connsiteX3" fmla="*/ 0 w 1593697"/>
              <a:gd name="connsiteY3" fmla="*/ 5360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  <a:gd name="connsiteX0" fmla="*/ 0 w 1841752"/>
              <a:gd name="connsiteY0" fmla="*/ 393128 h 1166648"/>
              <a:gd name="connsiteX1" fmla="*/ 1841752 w 1841752"/>
              <a:gd name="connsiteY1" fmla="*/ 1166648 h 1166648"/>
              <a:gd name="connsiteX2" fmla="*/ 853779 w 1841752"/>
              <a:gd name="connsiteY2" fmla="*/ 0 h 1166648"/>
              <a:gd name="connsiteX3" fmla="*/ 0 w 1841752"/>
              <a:gd name="connsiteY3" fmla="*/ 393128 h 116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1752" h="1166648">
                <a:moveTo>
                  <a:pt x="0" y="393128"/>
                </a:moveTo>
                <a:cubicBezTo>
                  <a:pt x="669063" y="673495"/>
                  <a:pt x="1417835" y="956441"/>
                  <a:pt x="1841752" y="1166648"/>
                </a:cubicBezTo>
                <a:lnTo>
                  <a:pt x="853779" y="0"/>
                </a:lnTo>
                <a:cubicBezTo>
                  <a:pt x="800710" y="372155"/>
                  <a:pt x="408264" y="307282"/>
                  <a:pt x="0" y="393128"/>
                </a:cubicBezTo>
                <a:close/>
              </a:path>
            </a:pathLst>
          </a:custGeom>
          <a:gradFill flip="none" rotWithShape="1">
            <a:gsLst>
              <a:gs pos="12000">
                <a:schemeClr val="bg1"/>
              </a:gs>
              <a:gs pos="65000">
                <a:schemeClr val="bg1"/>
              </a:gs>
              <a:gs pos="40000">
                <a:srgbClr val="F0EBE0"/>
              </a:gs>
            </a:gsLst>
            <a:lin ang="8100000" scaled="1"/>
            <a:tileRect/>
          </a:gra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427984" y="620688"/>
            <a:ext cx="432048" cy="6048672"/>
          </a:xfrm>
          <a:prstGeom prst="rect">
            <a:avLst/>
          </a:prstGeom>
          <a:solidFill>
            <a:srgbClr val="F0EBE0"/>
          </a:solidFill>
          <a:ln>
            <a:solidFill>
              <a:srgbClr val="F0EB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395536" y="620688"/>
          <a:ext cx="8496944" cy="5891829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936104"/>
                <a:gridCol w="2664296"/>
                <a:gridCol w="1872208"/>
                <a:gridCol w="3024336"/>
              </a:tblGrid>
              <a:tr h="5717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Возраст 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Основные (базовые) задачи развития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Ведущий вид деятельности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Формы совместной деятельности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</a:tr>
              <a:tr h="52608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5 – 7 л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самопрезентация, т.е. «Я» в группе сверстников и «Я» в группе взрослых;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переход к учебной деятельности, к будущему обучению в школе.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Интегративные сложные формы детской деятельности, учебная деятельность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конкурсы, фестиваля, состязания, соревнования;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проектная деятельность (возможность выбора по интересам и способностям);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клубы по интересам;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театральная деятельность;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художественная деятельность 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None/>
                      </a:pP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 pitchFamily="18" charset="0"/>
                          <a:cs typeface="Times New Roman" pitchFamily="18" charset="0"/>
                        </a:rPr>
                        <a:t>Вся деятельность строится вокруг организации </a:t>
                      </a:r>
                      <a:r>
                        <a:rPr lang="ru-RU" sz="1800" i="1" dirty="0" err="1">
                          <a:latin typeface="Times New Roman" pitchFamily="18" charset="0"/>
                          <a:cs typeface="Times New Roman" pitchFamily="18" charset="0"/>
                        </a:rPr>
                        <a:t>полидеятельности</a:t>
                      </a:r>
                      <a:endParaRPr lang="ru-RU" sz="18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60" marR="4186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3000962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BCB18F9-059F-4C8B-A8FB-49CB2997528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TS030009628</Template>
  <TotalTime>48</TotalTime>
  <Words>309</Words>
  <Application>Microsoft Office PowerPoint</Application>
  <PresentationFormat>Экран (4:3)</PresentationFormat>
  <Paragraphs>67</Paragraphs>
  <Slides>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TS030009628</vt:lpstr>
      <vt:lpstr>Инновационные формы совместной деятельности взрослого и ребенка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Инновационные формы совместной деятельности взрослого и ребенка</dc:title>
  <dc:creator>Корниец</dc:creator>
  <cp:lastModifiedBy>Корниец</cp:lastModifiedBy>
  <cp:revision>6</cp:revision>
  <dcterms:created xsi:type="dcterms:W3CDTF">2013-05-16T01:30:23Z</dcterms:created>
  <dcterms:modified xsi:type="dcterms:W3CDTF">2013-05-21T01:10:37Z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TC030009628</vt:lpwstr>
  </property>
</Properties>
</file>