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62" r:id="rId3"/>
    <p:sldId id="261" r:id="rId4"/>
    <p:sldId id="260" r:id="rId5"/>
    <p:sldId id="257" r:id="rId6"/>
    <p:sldId id="258" r:id="rId7"/>
    <p:sldId id="269" r:id="rId8"/>
    <p:sldId id="276" r:id="rId9"/>
    <p:sldId id="270" r:id="rId10"/>
    <p:sldId id="273" r:id="rId11"/>
    <p:sldId id="272" r:id="rId12"/>
    <p:sldId id="271" r:id="rId13"/>
    <p:sldId id="274" r:id="rId14"/>
    <p:sldId id="268" r:id="rId15"/>
    <p:sldId id="27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70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7301D2-A433-4F00-AF45-E22F8074CFBC}" type="datetimeFigureOut">
              <a:rPr lang="ru-RU" smtClean="0"/>
              <a:pPr/>
              <a:t>12.02.2013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397690-196D-4F9C-9CE8-B0D6EF7335C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97690-196D-4F9C-9CE8-B0D6EF7335CC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97E30-5E44-4AA8-80F3-B5859E6A06B0}" type="datetimeFigureOut">
              <a:rPr lang="ru-RU" smtClean="0"/>
              <a:pPr/>
              <a:t>12.02.2013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3F7708A-D896-42A5-91FB-105E0E85BD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97E30-5E44-4AA8-80F3-B5859E6A06B0}" type="datetimeFigureOut">
              <a:rPr lang="ru-RU" smtClean="0"/>
              <a:pPr/>
              <a:t>12.02.2013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7708A-D896-42A5-91FB-105E0E85BD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97E30-5E44-4AA8-80F3-B5859E6A06B0}" type="datetimeFigureOut">
              <a:rPr lang="ru-RU" smtClean="0"/>
              <a:pPr/>
              <a:t>12.02.2013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7708A-D896-42A5-91FB-105E0E85BD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97E30-5E44-4AA8-80F3-B5859E6A06B0}" type="datetimeFigureOut">
              <a:rPr lang="ru-RU" smtClean="0"/>
              <a:pPr/>
              <a:t>12.02.2013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3F7708A-D896-42A5-91FB-105E0E85BD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97E30-5E44-4AA8-80F3-B5859E6A06B0}" type="datetimeFigureOut">
              <a:rPr lang="ru-RU" smtClean="0"/>
              <a:pPr/>
              <a:t>12.02.2013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7708A-D896-42A5-91FB-105E0E85BD8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97E30-5E44-4AA8-80F3-B5859E6A06B0}" type="datetimeFigureOut">
              <a:rPr lang="ru-RU" smtClean="0"/>
              <a:pPr/>
              <a:t>12.02.2013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7708A-D896-42A5-91FB-105E0E85BD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97E30-5E44-4AA8-80F3-B5859E6A06B0}" type="datetimeFigureOut">
              <a:rPr lang="ru-RU" smtClean="0"/>
              <a:pPr/>
              <a:t>12.02.2013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3F7708A-D896-42A5-91FB-105E0E85BD8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97E30-5E44-4AA8-80F3-B5859E6A06B0}" type="datetimeFigureOut">
              <a:rPr lang="ru-RU" smtClean="0"/>
              <a:pPr/>
              <a:t>12.02.2013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7708A-D896-42A5-91FB-105E0E85BD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97E30-5E44-4AA8-80F3-B5859E6A06B0}" type="datetimeFigureOut">
              <a:rPr lang="ru-RU" smtClean="0"/>
              <a:pPr/>
              <a:t>12.02.2013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7708A-D896-42A5-91FB-105E0E85BD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97E30-5E44-4AA8-80F3-B5859E6A06B0}" type="datetimeFigureOut">
              <a:rPr lang="ru-RU" smtClean="0"/>
              <a:pPr/>
              <a:t>12.02.2013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7708A-D896-42A5-91FB-105E0E85BD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97E30-5E44-4AA8-80F3-B5859E6A06B0}" type="datetimeFigureOut">
              <a:rPr lang="ru-RU" smtClean="0"/>
              <a:pPr/>
              <a:t>12.02.2013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7708A-D896-42A5-91FB-105E0E85BD8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8897E30-5E44-4AA8-80F3-B5859E6A06B0}" type="datetimeFigureOut">
              <a:rPr lang="ru-RU" smtClean="0"/>
              <a:pPr/>
              <a:t>12.02.2013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3F7708A-D896-42A5-91FB-105E0E85BD8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764704"/>
            <a:ext cx="7772400" cy="288032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/>
              <a:t>Консультация:  </a:t>
            </a:r>
            <a:br>
              <a:rPr lang="ru-RU" sz="3200" dirty="0" smtClean="0"/>
            </a:br>
            <a:r>
              <a:rPr lang="ru-RU" sz="3200" dirty="0" smtClean="0"/>
              <a:t>«Формирование </a:t>
            </a:r>
            <a:r>
              <a:rPr lang="ru-RU" sz="3200" dirty="0" err="1" smtClean="0"/>
              <a:t>гендерной</a:t>
            </a:r>
            <a:r>
              <a:rPr lang="ru-RU" sz="3200" dirty="0" smtClean="0"/>
              <a:t> идентичности детей дошкольного возраста в условиях дошкольного учреждения».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92080" y="3645024"/>
            <a:ext cx="3600400" cy="1728192"/>
          </a:xfrm>
        </p:spPr>
        <p:txBody>
          <a:bodyPr anchor="t">
            <a:normAutofit lnSpcReduction="10000"/>
          </a:bodyPr>
          <a:lstStyle/>
          <a:p>
            <a:r>
              <a:rPr lang="ru-RU" sz="1800" b="1" dirty="0" smtClean="0"/>
              <a:t>Составила старший воспитатель </a:t>
            </a:r>
            <a:r>
              <a:rPr lang="ru-RU" sz="1800" b="1" dirty="0" err="1" smtClean="0"/>
              <a:t>Бурдачёва</a:t>
            </a:r>
            <a:r>
              <a:rPr lang="ru-RU" sz="1800" b="1" dirty="0" smtClean="0"/>
              <a:t> Т.А.</a:t>
            </a:r>
          </a:p>
          <a:p>
            <a:r>
              <a:rPr lang="ru-RU" sz="1800" b="1" dirty="0" smtClean="0"/>
              <a:t>ГБОУ ЦО № 491 «Марьино»</a:t>
            </a:r>
          </a:p>
          <a:p>
            <a:r>
              <a:rPr lang="ru-RU" sz="1800" b="1" dirty="0" smtClean="0"/>
              <a:t>Структурное дошкольное подразделение «Светлячок»</a:t>
            </a:r>
          </a:p>
          <a:p>
            <a:endParaRPr lang="ru-RU" sz="1800" b="1" dirty="0" smtClean="0"/>
          </a:p>
          <a:p>
            <a:endParaRPr lang="ru-RU"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686800" cy="792088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Планирование работы по вовлечению девочек и мальчиков в совместную игровую деятельность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412776"/>
            <a:ext cx="8686800" cy="5184576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1800" dirty="0" smtClean="0"/>
              <a:t>                       </a:t>
            </a:r>
            <a:r>
              <a:rPr lang="ru-RU" sz="2800" dirty="0" smtClean="0"/>
              <a:t>Младший дошкольный возраст.  </a:t>
            </a:r>
          </a:p>
          <a:p>
            <a:pPr algn="ctr">
              <a:buNone/>
            </a:pPr>
            <a:r>
              <a:rPr lang="ru-RU" sz="1800" dirty="0" smtClean="0"/>
              <a:t> </a:t>
            </a:r>
            <a:r>
              <a:rPr lang="ru-RU" b="1" dirty="0" smtClean="0"/>
              <a:t>Темы</a:t>
            </a:r>
            <a:r>
              <a:rPr lang="ru-RU" sz="1800" dirty="0" smtClean="0"/>
              <a:t>:</a:t>
            </a:r>
          </a:p>
          <a:p>
            <a:pPr>
              <a:buNone/>
            </a:pPr>
            <a:r>
              <a:rPr lang="ru-RU" sz="1800" dirty="0" smtClean="0"/>
              <a:t>      «Семья» – приём гостей, день рождения куклы, кукла заболела- вызов скорой помощи, семья переезжает в новую квартиру – новоселье, поездка в автобусе, непредвиденная дорожная ситуация.</a:t>
            </a:r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      «Магазин» - </a:t>
            </a:r>
            <a:r>
              <a:rPr lang="ru-RU" sz="1800" dirty="0" err="1" smtClean="0"/>
              <a:t>магазин</a:t>
            </a:r>
            <a:r>
              <a:rPr lang="ru-RU" sz="1800" dirty="0" smtClean="0"/>
              <a:t> открывается, купим одежду кукле.</a:t>
            </a:r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       «Автомастерская» – перерыв на обед.</a:t>
            </a:r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       «Парикмахерская» – новые причёски, причешем куклу.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792088"/>
          </a:xfrm>
        </p:spPr>
        <p:txBody>
          <a:bodyPr>
            <a:normAutofit fontScale="90000"/>
          </a:bodyPr>
          <a:lstStyle/>
          <a:p>
            <a:r>
              <a:rPr lang="ru-RU" sz="2200" dirty="0" smtClean="0"/>
              <a:t>Непосредственно образовательная деятельность.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</a:t>
            </a:r>
            <a:r>
              <a:rPr lang="ru-RU" sz="2200" dirty="0" smtClean="0"/>
              <a:t>(</a:t>
            </a:r>
            <a:r>
              <a:rPr lang="ru-RU" sz="2000" dirty="0" smtClean="0"/>
              <a:t>средний дошкольный возраст</a:t>
            </a:r>
            <a:r>
              <a:rPr lang="ru-RU" sz="2200" dirty="0" smtClean="0"/>
              <a:t>)</a:t>
            </a:r>
            <a:endParaRPr lang="ru-RU" sz="2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5400600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Система состоит из трех разделов, каждый из которых имеет свои цели и задачи.</a:t>
            </a:r>
          </a:p>
          <a:p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Раздел 1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Мужчина и женщина — какие они?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Цикл мероприятий данного раздела позволяет: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сформировать представление о роли и занятости мужчины и женщины в семье, об их взаимоотношениях: дружная семья, все заботятся друг о друге, помогают, каждый имеет свой круг обязанностей; 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Рассказать о мужских и женских профессиях. Для мужчин характерны героизм, смелость, физическая сила, отвага, благородство, умение прийти на помощь (военные, милиционеры, пожарные, летчики, спасатели). Женщины выбирают профессии, позволяющие проявить миротворчество, отзывчивость, доброту, умение видеть и создавать красоту (врач, портниха, парикмахер, повар, педагог, хореограф). </a:t>
            </a:r>
          </a:p>
          <a:p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Раздел 2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Я - мальчик, будущий мужчина. Я - девочка, будущая женщина.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Содержание этого раздела призвано сформировать предпосылки мужественности и женственности, правильное понимание будущих женских и мужских ролей, эмоционально-положительное отношение к выполнению будущей социальной роли. В разделе разные виды деятельности взаимосвязаны.</a:t>
            </a:r>
          </a:p>
          <a:p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Раздел 3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Маленькие рыцари и маленькие принцессы.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 выполнении заданий этого раздела возникают представления о различиях между мальчиками и девочками — как во внешнем облике, так и в характере и поведении, воспитывается культура общения в различных ситуациях и игровой деятельности.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dirty="0" smtClean="0"/>
              <a:t>Специальные занятия-тренинги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sz="2000" dirty="0" smtClean="0"/>
              <a:t>            (старший дошкольный возраст)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268760"/>
            <a:ext cx="8686800" cy="5400600"/>
          </a:xfrm>
        </p:spPr>
        <p:txBody>
          <a:bodyPr/>
          <a:lstStyle/>
          <a:p>
            <a:pPr marL="0" indent="-36000">
              <a:spcBef>
                <a:spcPts val="0"/>
              </a:spcBef>
              <a:buNone/>
            </a:pPr>
            <a:r>
              <a:rPr lang="ru-RU" sz="2000" dirty="0" smtClean="0"/>
              <a:t>Задачи: формирование у детей позитивной </a:t>
            </a:r>
            <a:r>
              <a:rPr lang="ru-RU" sz="2000" dirty="0" err="1" smtClean="0"/>
              <a:t>полоролевой</a:t>
            </a:r>
            <a:endParaRPr lang="ru-RU" sz="2000" dirty="0" smtClean="0"/>
          </a:p>
          <a:p>
            <a:pPr marL="0" indent="-36000">
              <a:spcBef>
                <a:spcPts val="0"/>
              </a:spcBef>
              <a:buNone/>
            </a:pPr>
            <a:endParaRPr lang="ru-RU" sz="2000" dirty="0" smtClean="0"/>
          </a:p>
          <a:p>
            <a:pPr marL="0" indent="-36000">
              <a:lnSpc>
                <a:spcPts val="120"/>
              </a:lnSpc>
              <a:spcBef>
                <a:spcPts val="0"/>
              </a:spcBef>
              <a:buNone/>
            </a:pPr>
            <a:r>
              <a:rPr lang="ru-RU" sz="2000" dirty="0" smtClean="0"/>
              <a:t>идентичности</a:t>
            </a:r>
            <a:r>
              <a:rPr lang="ru-RU" dirty="0" smtClean="0"/>
              <a:t>.</a:t>
            </a:r>
          </a:p>
          <a:p>
            <a:pPr marL="0" indent="-36000">
              <a:spcBef>
                <a:spcPts val="0"/>
              </a:spcBef>
              <a:buFont typeface="Wingdings" pitchFamily="2" charset="2"/>
              <a:buChar char="q"/>
            </a:pPr>
            <a:r>
              <a:rPr lang="ru-RU" sz="2000" dirty="0" smtClean="0"/>
              <a:t>1-ый блок : «Кто я : мальчик, девочка?» Задача: развитие представлений о своём поле и формирование позитивного принятия своего пола.</a:t>
            </a:r>
          </a:p>
          <a:p>
            <a:pPr marL="0" indent="-36000">
              <a:spcBef>
                <a:spcPts val="0"/>
              </a:spcBef>
              <a:buFont typeface="Wingdings" pitchFamily="2" charset="2"/>
              <a:buChar char="q"/>
            </a:pPr>
            <a:r>
              <a:rPr lang="ru-RU" sz="2000" dirty="0" smtClean="0"/>
              <a:t>2-ой блок : «Какой я мальчик? Какая я девочка?». Задача: формирование у детей знаний о мужских и женских качествах и способах адекватного им поведения.</a:t>
            </a:r>
          </a:p>
          <a:p>
            <a:pPr marL="0" indent="-36000">
              <a:spcBef>
                <a:spcPts val="0"/>
              </a:spcBef>
              <a:buFont typeface="Wingdings" pitchFamily="2" charset="2"/>
              <a:buChar char="q"/>
            </a:pPr>
            <a:r>
              <a:rPr lang="ru-RU" sz="2000" dirty="0" smtClean="0"/>
              <a:t>3-ий блок :  «Мужчина и женщина в семье и обществе» Задача: развитие у детей представлений о социальных функциях и желания подражать позитивным формам мужественного или женственного поведения.</a:t>
            </a:r>
          </a:p>
          <a:p>
            <a:pPr marL="0" indent="-36000">
              <a:spcBef>
                <a:spcPts val="0"/>
              </a:spcBef>
              <a:buFont typeface="Wingdings" pitchFamily="2" charset="2"/>
              <a:buChar char="q"/>
            </a:pPr>
            <a:r>
              <a:rPr lang="ru-RU" sz="2000" dirty="0" smtClean="0"/>
              <a:t>4-ый блок : «Я сегодня и в будущем». Задача: обогащение представлений мальчиков и девочек об их настоящих и будущих социальных ролях в обществе и семье, формирование положительного к ним отношения и развитие потребности вести себя адекватно социально принятым </a:t>
            </a:r>
            <a:r>
              <a:rPr lang="ru-RU" sz="2000" dirty="0" err="1" smtClean="0"/>
              <a:t>полоролевым</a:t>
            </a:r>
            <a:r>
              <a:rPr lang="ru-RU" sz="2000" dirty="0" smtClean="0"/>
              <a:t> функциям.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110676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333399"/>
                </a:solidFill>
              </a:rPr>
              <a:t>Игры и упражнения на прогулке и в повседневной жизни.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495538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Дидактические игры: «Подбери одежду для девочки (мальчика), «Где чьи инструменты?», «Подбери головной убор», «Что лишнее», «Одень куклу Машу», «Женская и мужская работа» и другие.</a:t>
            </a:r>
          </a:p>
          <a:p>
            <a:pPr>
              <a:buNone/>
            </a:pPr>
            <a:r>
              <a:rPr lang="ru-RU" sz="2400" dirty="0" smtClean="0"/>
              <a:t>Упражнения: «Волшебная ромашка», «Листочек», «Снежный ком из ласковых имён», «Комплименты» и др.</a:t>
            </a:r>
          </a:p>
          <a:p>
            <a:pPr>
              <a:buNone/>
            </a:pPr>
            <a:r>
              <a:rPr lang="ru-RU" sz="2400" dirty="0" smtClean="0"/>
              <a:t>Игры: настольно-печатные ( лото, </a:t>
            </a:r>
            <a:r>
              <a:rPr lang="ru-RU" sz="2400" dirty="0" err="1" smtClean="0"/>
              <a:t>пазлы</a:t>
            </a:r>
            <a:r>
              <a:rPr lang="ru-RU" sz="2400" dirty="0" smtClean="0"/>
              <a:t> ), подвижные.</a:t>
            </a:r>
          </a:p>
          <a:p>
            <a:pPr>
              <a:buNone/>
            </a:pPr>
            <a:r>
              <a:rPr lang="ru-RU" sz="2400" dirty="0" smtClean="0"/>
              <a:t>Специальные игры: «Кто я?», «Принц и принцесса», «Моё</a:t>
            </a:r>
          </a:p>
          <a:p>
            <a:pPr>
              <a:buNone/>
            </a:pPr>
            <a:r>
              <a:rPr lang="ru-RU" sz="2400" dirty="0" smtClean="0"/>
              <a:t>имя», «Мне в тебе нравится…» и др.</a:t>
            </a:r>
          </a:p>
          <a:p>
            <a:pPr>
              <a:buNone/>
            </a:pPr>
            <a:r>
              <a:rPr lang="ru-RU" sz="2400" dirty="0" smtClean="0"/>
              <a:t>Проблемные ситуации (старший дошкольный возраст).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188640"/>
            <a:ext cx="8229600" cy="792088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sz="2000" b="1" dirty="0" smtClean="0">
                <a:solidFill>
                  <a:schemeClr val="tx1"/>
                </a:solidFill>
              </a:rPr>
              <a:t>C</a:t>
            </a:r>
            <a:r>
              <a:rPr lang="ru-RU" sz="2000" b="1" dirty="0" err="1" smtClean="0">
                <a:solidFill>
                  <a:schemeClr val="tx1"/>
                </a:solidFill>
              </a:rPr>
              <a:t>хемы</a:t>
            </a:r>
            <a:r>
              <a:rPr lang="ru-RU" sz="2000" b="1" dirty="0" smtClean="0">
                <a:solidFill>
                  <a:schemeClr val="tx1"/>
                </a:solidFill>
              </a:rPr>
              <a:t> - действия, способствующие усвоению правил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</a:rPr>
              <a:t>мужского и женского поведения</a:t>
            </a:r>
            <a:r>
              <a:rPr lang="ru-RU" sz="4000" dirty="0" smtClean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41438"/>
            <a:ext cx="8229600" cy="4525962"/>
          </a:xfrm>
        </p:spPr>
        <p:txBody>
          <a:bodyPr/>
          <a:lstStyle/>
          <a:p>
            <a:pPr eaLnBrk="1" hangingPunct="1"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Для мальчиков</a:t>
            </a:r>
            <a:r>
              <a:rPr lang="ru-RU" sz="2400" dirty="0" smtClean="0"/>
              <a:t>:</a:t>
            </a:r>
          </a:p>
          <a:p>
            <a:pPr eaLnBrk="1" hangingPunct="1">
              <a:buNone/>
            </a:pPr>
            <a:endParaRPr lang="ru-RU" sz="2400" dirty="0" smtClean="0"/>
          </a:p>
          <a:p>
            <a:pPr eaLnBrk="1" hangingPunct="1"/>
            <a:endParaRPr lang="ru-RU" dirty="0" smtClean="0"/>
          </a:p>
          <a:p>
            <a:pPr eaLnBrk="1" hangingPunct="1"/>
            <a:endParaRPr lang="ru-RU" dirty="0" smtClean="0"/>
          </a:p>
          <a:p>
            <a:pPr eaLnBrk="1" hangingPunct="1"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Для девочек:</a:t>
            </a:r>
          </a:p>
        </p:txBody>
      </p:sp>
      <p:pic>
        <p:nvPicPr>
          <p:cNvPr id="13316" name="Picture 5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875" y="1844675"/>
            <a:ext cx="4248150" cy="156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6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00338" y="4365625"/>
            <a:ext cx="4176712" cy="149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844824"/>
            <a:ext cx="4248150" cy="156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86800" cy="838200"/>
          </a:xfrm>
        </p:spPr>
        <p:txBody>
          <a:bodyPr/>
          <a:lstStyle/>
          <a:p>
            <a:r>
              <a:rPr lang="ru-RU" dirty="0" smtClean="0"/>
              <a:t>Формы работы с родителями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ru-RU" sz="2000" dirty="0" smtClean="0"/>
              <a:t>Презентация ДОУ</a:t>
            </a:r>
          </a:p>
          <a:p>
            <a:pPr>
              <a:buFont typeface="Wingdings" pitchFamily="2" charset="2"/>
              <a:buChar char="q"/>
            </a:pPr>
            <a:r>
              <a:rPr lang="ru-RU" sz="2000" dirty="0" smtClean="0"/>
              <a:t>Анкетирование</a:t>
            </a:r>
          </a:p>
          <a:p>
            <a:pPr>
              <a:buFont typeface="Wingdings" pitchFamily="2" charset="2"/>
              <a:buChar char="q"/>
            </a:pPr>
            <a:r>
              <a:rPr lang="ru-RU" sz="2000" dirty="0" smtClean="0"/>
              <a:t>Родительские собрания</a:t>
            </a:r>
          </a:p>
          <a:p>
            <a:pPr>
              <a:buFont typeface="Wingdings" pitchFamily="2" charset="2"/>
              <a:buChar char="q"/>
            </a:pPr>
            <a:r>
              <a:rPr lang="en-US" sz="2000" dirty="0" smtClean="0"/>
              <a:t>On-line </a:t>
            </a:r>
            <a:r>
              <a:rPr lang="ru-RU" sz="2000" dirty="0" smtClean="0"/>
              <a:t>консультации и рассылка для родителей</a:t>
            </a:r>
            <a:endParaRPr lang="en-US" sz="2000" dirty="0" smtClean="0"/>
          </a:p>
          <a:p>
            <a:pPr>
              <a:buFont typeface="Wingdings" pitchFamily="2" charset="2"/>
              <a:buChar char="q"/>
            </a:pPr>
            <a:r>
              <a:rPr lang="ru-RU" sz="2000" dirty="0" smtClean="0"/>
              <a:t>Открытые занятия для родителей</a:t>
            </a:r>
          </a:p>
          <a:p>
            <a:pPr>
              <a:buFont typeface="Wingdings" pitchFamily="2" charset="2"/>
              <a:buChar char="q"/>
            </a:pPr>
            <a:r>
              <a:rPr lang="ru-RU" sz="2000" dirty="0" smtClean="0"/>
              <a:t>Педагогические беседы</a:t>
            </a:r>
          </a:p>
          <a:p>
            <a:pPr>
              <a:buFont typeface="Wingdings" pitchFamily="2" charset="2"/>
              <a:buChar char="q"/>
            </a:pPr>
            <a:r>
              <a:rPr lang="ru-RU" sz="2000" dirty="0" smtClean="0"/>
              <a:t>Мастер-класс</a:t>
            </a:r>
          </a:p>
          <a:p>
            <a:pPr>
              <a:buFont typeface="Wingdings" pitchFamily="2" charset="2"/>
              <a:buChar char="q"/>
            </a:pPr>
            <a:r>
              <a:rPr lang="ru-RU" sz="2000" dirty="0" smtClean="0"/>
              <a:t>Информационные уголки</a:t>
            </a:r>
          </a:p>
          <a:p>
            <a:pPr>
              <a:buFont typeface="Wingdings" pitchFamily="2" charset="2"/>
              <a:buChar char="q"/>
            </a:pPr>
            <a:r>
              <a:rPr lang="ru-RU" sz="2000" dirty="0" smtClean="0"/>
              <a:t>Выполнение заданий совместно с детьми</a:t>
            </a:r>
          </a:p>
          <a:p>
            <a:pPr>
              <a:buFont typeface="Wingdings" pitchFamily="2" charset="2"/>
              <a:buChar char="q"/>
            </a:pPr>
            <a:r>
              <a:rPr lang="ru-RU" sz="2000" dirty="0" smtClean="0"/>
              <a:t>Совместные досуги и развлечения</a:t>
            </a:r>
          </a:p>
          <a:p>
            <a:endParaRPr lang="en-US" sz="2000" dirty="0" smtClean="0"/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60648"/>
            <a:ext cx="8686800" cy="581947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/>
              <a:t>         Приказ МО и науки РФ №655 определяет ориентированность образовательной области «Социализация» на достижение целей освоения первоначальных представлений социального характера и включая детей в систему социальных отношений через решение следующих задач:</a:t>
            </a:r>
          </a:p>
          <a:p>
            <a:endParaRPr lang="ru-RU" sz="1800" dirty="0" smtClean="0"/>
          </a:p>
          <a:p>
            <a:r>
              <a:rPr lang="ru-RU" sz="2400" dirty="0" smtClean="0"/>
              <a:t>Развитие игровой деятельности детей;</a:t>
            </a:r>
          </a:p>
          <a:p>
            <a:endParaRPr lang="ru-RU" sz="2400" dirty="0" smtClean="0"/>
          </a:p>
          <a:p>
            <a:r>
              <a:rPr lang="ru-RU" sz="2400" dirty="0" smtClean="0"/>
              <a:t>Приобщение к элементарным общепринятым нормам и правилам взаимоотношения со сверстниками и взрослыми ( в том числе моральными);</a:t>
            </a:r>
          </a:p>
          <a:p>
            <a:endParaRPr lang="ru-RU" sz="2400" dirty="0" smtClean="0"/>
          </a:p>
          <a:p>
            <a:r>
              <a:rPr lang="ru-RU" sz="2400" dirty="0" smtClean="0"/>
              <a:t>Формирование </a:t>
            </a:r>
            <a:r>
              <a:rPr lang="ru-RU" sz="2400" b="1" dirty="0" err="1" smtClean="0"/>
              <a:t>гендерной</a:t>
            </a:r>
            <a:r>
              <a:rPr lang="ru-RU" sz="2400" dirty="0" smtClean="0"/>
              <a:t>, семейной, гражданской принадлежности, патриотических чувств, чувств принадлежности к мировому сообществу</a:t>
            </a:r>
            <a:r>
              <a:rPr lang="ru-RU" sz="1800" dirty="0" smtClean="0"/>
              <a:t>.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060848"/>
            <a:ext cx="8458200" cy="3744416"/>
          </a:xfrm>
        </p:spPr>
        <p:txBody>
          <a:bodyPr>
            <a:normAutofit/>
          </a:bodyPr>
          <a:lstStyle/>
          <a:p>
            <a:pPr marL="615950" indent="-342900">
              <a:buFont typeface="Wingdings" pitchFamily="2" charset="2"/>
              <a:buChar char="q"/>
            </a:pPr>
            <a:r>
              <a:rPr lang="ru-RU" sz="1800" dirty="0" smtClean="0"/>
              <a:t>  </a:t>
            </a:r>
            <a:r>
              <a:rPr lang="ru-RU" sz="2400" b="1" dirty="0" err="1" smtClean="0"/>
              <a:t>Гендерная</a:t>
            </a:r>
            <a:r>
              <a:rPr lang="ru-RU" sz="2400" b="1" dirty="0" smtClean="0"/>
              <a:t> культура предполагает</a:t>
            </a:r>
            <a:r>
              <a:rPr lang="ru-RU" sz="1800" dirty="0" smtClean="0"/>
              <a:t>: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 формирование представлений о жизненном предназначении мужчины и женщины, присущих им положительных качествах и чертах характера.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   Раскрытие психических, физиологических и эстетических особенностей мальчиков и девочек.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   Формирование представлений о мужском и женском достоинстве.</a:t>
            </a:r>
            <a:endParaRPr lang="ru-RU" sz="1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260648"/>
            <a:ext cx="8458200" cy="1512168"/>
          </a:xfrm>
        </p:spPr>
        <p:txBody>
          <a:bodyPr anchor="t">
            <a:normAutofit fontScale="85000" lnSpcReduction="10000"/>
          </a:bodyPr>
          <a:lstStyle/>
          <a:p>
            <a:r>
              <a:rPr lang="ru-RU" sz="3500" b="1" dirty="0" err="1" smtClean="0"/>
              <a:t>Гендер</a:t>
            </a:r>
            <a:r>
              <a:rPr lang="ru-RU" dirty="0" smtClean="0"/>
              <a:t> – социальный пол, различия между мужчинами и женщинами, зависящие не от биологии, а от социальных условий, т.е. воспитания и распространённых в каждой культуре представлений о сущности мужского и женского начал.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838200"/>
          </a:xfrm>
        </p:spPr>
        <p:txBody>
          <a:bodyPr/>
          <a:lstStyle/>
          <a:p>
            <a:pPr algn="ctr"/>
            <a:r>
              <a:rPr lang="ru-RU" dirty="0" smtClean="0"/>
              <a:t>Актуальность проблемы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488337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/>
              <a:t>      В настоящее время наблюдается маскулинизация девочек и феминизация мальчиков  (другими словами, трудно разобрать, где сильный пол, а где слабый)</a:t>
            </a:r>
          </a:p>
          <a:p>
            <a:pPr>
              <a:buNone/>
            </a:pPr>
            <a:r>
              <a:rPr lang="ru-RU" sz="1800" dirty="0" smtClean="0"/>
              <a:t>       </a:t>
            </a:r>
            <a:r>
              <a:rPr lang="ru-RU" sz="2400" b="1" dirty="0" smtClean="0"/>
              <a:t>Причины:</a:t>
            </a:r>
          </a:p>
          <a:p>
            <a:r>
              <a:rPr lang="ru-RU" sz="1800" dirty="0" smtClean="0"/>
              <a:t>Большой процент разводов в обществе;</a:t>
            </a:r>
          </a:p>
          <a:p>
            <a:r>
              <a:rPr lang="ru-RU" sz="1800" dirty="0" smtClean="0"/>
              <a:t>Преобладание неполных семей;</a:t>
            </a:r>
          </a:p>
          <a:p>
            <a:r>
              <a:rPr lang="ru-RU" sz="1800" dirty="0" smtClean="0"/>
              <a:t>Главенствующая роль матери в семье;</a:t>
            </a:r>
          </a:p>
          <a:p>
            <a:r>
              <a:rPr lang="ru-RU" sz="1800" dirty="0" smtClean="0"/>
              <a:t>Пассивное участие мужчин в воспитании детей;</a:t>
            </a:r>
          </a:p>
          <a:p>
            <a:r>
              <a:rPr lang="ru-RU" sz="1800" dirty="0" smtClean="0"/>
              <a:t>Отсутствие культуры взаимоотношение мальчиков и девочек;</a:t>
            </a:r>
          </a:p>
          <a:p>
            <a:r>
              <a:rPr lang="ru-RU" sz="1800" dirty="0" smtClean="0"/>
              <a:t>Программно-методическое обеспечение не учитывает </a:t>
            </a:r>
            <a:r>
              <a:rPr lang="ru-RU" sz="1800" dirty="0" err="1" smtClean="0"/>
              <a:t>гендерный</a:t>
            </a:r>
            <a:r>
              <a:rPr lang="ru-RU" sz="1800" dirty="0" smtClean="0"/>
              <a:t> аспект; </a:t>
            </a:r>
          </a:p>
          <a:p>
            <a:r>
              <a:rPr lang="ru-RU" sz="1800" dirty="0" smtClean="0"/>
              <a:t>Низкий процент мужчин-педагогов;</a:t>
            </a:r>
          </a:p>
          <a:p>
            <a:r>
              <a:rPr lang="ru-RU" sz="1800" dirty="0" smtClean="0"/>
              <a:t>Преобладание в предметно-развивающей среде «девчоночьих» материалов и пособий;</a:t>
            </a:r>
          </a:p>
          <a:p>
            <a:r>
              <a:rPr lang="ru-RU" sz="1800" dirty="0" smtClean="0"/>
              <a:t>Построение </a:t>
            </a:r>
            <a:r>
              <a:rPr lang="ru-RU" sz="1800" dirty="0" err="1" smtClean="0"/>
              <a:t>педпроцесса</a:t>
            </a:r>
            <a:r>
              <a:rPr lang="ru-RU" sz="1800" dirty="0" smtClean="0"/>
              <a:t> без учёта </a:t>
            </a:r>
            <a:r>
              <a:rPr lang="ru-RU" sz="1800" dirty="0" err="1" smtClean="0"/>
              <a:t>гендерных</a:t>
            </a:r>
            <a:r>
              <a:rPr lang="ru-RU" sz="1800" dirty="0" smtClean="0"/>
              <a:t> особенностей.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79512" y="692696"/>
          <a:ext cx="8784976" cy="5690047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731479"/>
                <a:gridCol w="2701317"/>
                <a:gridCol w="1836203"/>
                <a:gridCol w="2515977"/>
              </a:tblGrid>
              <a:tr h="2781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aseline="0" dirty="0" smtClean="0"/>
                        <a:t>               </a:t>
                      </a:r>
                      <a:r>
                        <a:rPr lang="ru-RU" sz="1400" baseline="0" dirty="0" smtClean="0"/>
                        <a:t>Э</a:t>
                      </a:r>
                      <a:r>
                        <a:rPr lang="ru-RU" sz="1200" baseline="0" dirty="0" smtClean="0"/>
                        <a:t>тапы работы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808" marR="18808" marT="18808" marB="18808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aseline="0" dirty="0" smtClean="0"/>
                        <a:t>                           </a:t>
                      </a:r>
                      <a:r>
                        <a:rPr lang="ru-RU" sz="1400" baseline="0" dirty="0" smtClean="0"/>
                        <a:t>Дети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808" marR="18808" marT="18808" marB="18808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aseline="0" dirty="0" smtClean="0"/>
                        <a:t>           </a:t>
                      </a:r>
                      <a:r>
                        <a:rPr lang="ru-RU" sz="1400" baseline="0" dirty="0" smtClean="0"/>
                        <a:t>Педагоги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808" marR="18808" marT="18808" marB="18808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aseline="0" dirty="0" smtClean="0"/>
                        <a:t>               </a:t>
                      </a:r>
                      <a:r>
                        <a:rPr lang="ru-RU" sz="1400" baseline="0" dirty="0" smtClean="0"/>
                        <a:t>Родители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808" marR="18808" marT="18808" marB="18808"/>
                </a:tc>
              </a:tr>
              <a:tr h="1115442">
                <a:tc>
                  <a:txBody>
                    <a:bodyPr/>
                    <a:lstStyle/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1.Диагностический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808" marR="18808" marT="18808" marB="18808"/>
                </a:tc>
                <a:tc>
                  <a:txBody>
                    <a:bodyPr/>
                    <a:lstStyle/>
                    <a:p>
                      <a:pPr marL="96838" indent="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6838" algn="l"/>
                        </a:tabLst>
                      </a:pPr>
                      <a:r>
                        <a:rPr lang="ru-RU" sz="1400" dirty="0"/>
                        <a:t>Интервьюирование</a:t>
                      </a:r>
                      <a:br>
                        <a:rPr lang="ru-RU" sz="1400" dirty="0"/>
                      </a:br>
                      <a:r>
                        <a:rPr lang="ru-RU" sz="1400" dirty="0"/>
                        <a:t>Цель</a:t>
                      </a:r>
                      <a:r>
                        <a:rPr lang="ru-RU" sz="1400" dirty="0" smtClean="0"/>
                        <a:t>: определение </a:t>
                      </a:r>
                      <a:r>
                        <a:rPr lang="ru-RU" sz="1400" dirty="0"/>
                        <a:t>уровня </a:t>
                      </a:r>
                      <a:r>
                        <a:rPr lang="ru-RU" sz="1400" dirty="0" err="1"/>
                        <a:t>гендерной</a:t>
                      </a:r>
                      <a:r>
                        <a:rPr lang="ru-RU" sz="1400" dirty="0"/>
                        <a:t> идентификации и устойчивости </a:t>
                      </a:r>
                      <a:r>
                        <a:rPr lang="ru-RU" sz="1400" dirty="0" err="1"/>
                        <a:t>гендера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808" marR="18808" marT="18808" marB="18808"/>
                </a:tc>
                <a:tc>
                  <a:txBody>
                    <a:bodyPr/>
                    <a:lstStyle/>
                    <a:p>
                      <a:pPr marL="96838" indent="-96838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   Анкетирование </a:t>
                      </a:r>
                      <a:r>
                        <a:rPr lang="ru-RU" sz="1400" dirty="0"/>
                        <a:t/>
                      </a:r>
                      <a:br>
                        <a:rPr lang="ru-RU" sz="1400" dirty="0"/>
                      </a:br>
                      <a:r>
                        <a:rPr lang="ru-RU" sz="1400" dirty="0"/>
                        <a:t>Цель</a:t>
                      </a:r>
                      <a:r>
                        <a:rPr lang="ru-RU" sz="1400" dirty="0" smtClean="0"/>
                        <a:t>: определение </a:t>
                      </a:r>
                      <a:r>
                        <a:rPr lang="ru-RU" sz="1400" dirty="0"/>
                        <a:t>уровня знаний в области </a:t>
                      </a:r>
                      <a:r>
                        <a:rPr lang="ru-RU" sz="1400" dirty="0" err="1"/>
                        <a:t>гендера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808" marR="18808" marT="18808" marB="18808"/>
                </a:tc>
                <a:tc>
                  <a:txBody>
                    <a:bodyPr/>
                    <a:lstStyle/>
                    <a:p>
                      <a:pPr marL="96838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Анкетирование</a:t>
                      </a:r>
                      <a:br>
                        <a:rPr lang="ru-RU" sz="1400" dirty="0"/>
                      </a:br>
                      <a:r>
                        <a:rPr lang="ru-RU" sz="1400" dirty="0"/>
                        <a:t>Цель</a:t>
                      </a:r>
                      <a:r>
                        <a:rPr lang="ru-RU" sz="1400" dirty="0" smtClean="0"/>
                        <a:t>: определение </a:t>
                      </a:r>
                      <a:r>
                        <a:rPr lang="ru-RU" sz="1400" dirty="0"/>
                        <a:t>уровня </a:t>
                      </a:r>
                      <a:r>
                        <a:rPr lang="ru-RU" sz="1400" dirty="0" err="1"/>
                        <a:t>гендерной</a:t>
                      </a:r>
                      <a:r>
                        <a:rPr lang="ru-RU" sz="1400" dirty="0"/>
                        <a:t> идентификации и устойчивости </a:t>
                      </a:r>
                      <a:r>
                        <a:rPr lang="ru-RU" sz="1400" dirty="0" err="1"/>
                        <a:t>гендера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808" marR="18808" marT="18808" marB="18808"/>
                </a:tc>
              </a:tr>
              <a:tr h="30660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2.Формирующий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808" marR="18808" marT="18808" marB="18808"/>
                </a:tc>
                <a:tc>
                  <a:txBody>
                    <a:bodyPr/>
                    <a:lstStyle/>
                    <a:p>
                      <a:pPr marL="96838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На занятиях </a:t>
                      </a:r>
                      <a:r>
                        <a:rPr lang="ru-RU" sz="1400" dirty="0"/>
                        <a:t>дополнительного образования, музыкальных и физкультурных </a:t>
                      </a:r>
                      <a:r>
                        <a:rPr lang="ru-RU" sz="1400" dirty="0" smtClean="0"/>
                        <a:t>занятиях (</a:t>
                      </a:r>
                      <a:r>
                        <a:rPr lang="ru-RU" sz="1400" dirty="0"/>
                        <a:t>дополнение структуры занятий элементами, акцентирующими </a:t>
                      </a:r>
                      <a:r>
                        <a:rPr lang="ru-RU" sz="1400" dirty="0" err="1"/>
                        <a:t>гендер</a:t>
                      </a:r>
                      <a:r>
                        <a:rPr lang="ru-RU" sz="1400" dirty="0"/>
                        <a:t>, </a:t>
                      </a:r>
                      <a:r>
                        <a:rPr lang="ru-RU" sz="1400" dirty="0" smtClean="0"/>
                        <a:t>тематические занятия</a:t>
                      </a:r>
                      <a:r>
                        <a:rPr lang="ru-RU" sz="1400" dirty="0"/>
                        <a:t>); сюжетно-ролевые игры в режиме дня; </a:t>
                      </a:r>
                      <a:r>
                        <a:rPr lang="ru-RU" sz="1400" dirty="0" err="1"/>
                        <a:t>досуговые</a:t>
                      </a:r>
                      <a:r>
                        <a:rPr lang="ru-RU" sz="1400" dirty="0"/>
                        <a:t> мероприятия</a:t>
                      </a:r>
                      <a:r>
                        <a:rPr lang="ru-RU" sz="1400" dirty="0" smtClean="0"/>
                        <a:t>;</a:t>
                      </a:r>
                    </a:p>
                    <a:p>
                      <a:pPr marL="96838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индивидуальные </a:t>
                      </a:r>
                      <a:r>
                        <a:rPr lang="ru-RU" sz="1400" dirty="0"/>
                        <a:t>беседы.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808" marR="18808" marT="18808" marB="18808"/>
                </a:tc>
                <a:tc>
                  <a:txBody>
                    <a:bodyPr/>
                    <a:lstStyle/>
                    <a:p>
                      <a:pPr marL="96838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Консультации</a:t>
                      </a:r>
                      <a:r>
                        <a:rPr lang="ru-RU" sz="1400" dirty="0" smtClean="0"/>
                        <a:t>, деловая </a:t>
                      </a:r>
                      <a:r>
                        <a:rPr lang="ru-RU" sz="1400" dirty="0"/>
                        <a:t>игра, КВН, мозговой штурм, дискуссия, семинар-практикум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808" marR="18808" marT="18808" marB="18808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  Общее установочное</a:t>
                      </a:r>
                    </a:p>
                    <a:p>
                      <a:pPr marL="96838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собрание</a:t>
                      </a:r>
                      <a:r>
                        <a:rPr lang="ru-RU" sz="1400" dirty="0"/>
                        <a:t>, консультации, родительский клуб, открытые мероприятия с акцентом </a:t>
                      </a:r>
                      <a:r>
                        <a:rPr lang="ru-RU" sz="1400" dirty="0" smtClean="0"/>
                        <a:t>на </a:t>
                      </a:r>
                      <a:r>
                        <a:rPr lang="ru-RU" sz="1400" dirty="0" err="1" smtClean="0"/>
                        <a:t>гендер</a:t>
                      </a:r>
                      <a:r>
                        <a:rPr lang="ru-RU" sz="1400" dirty="0"/>
                        <a:t>, круглый стол. распространение </a:t>
                      </a:r>
                      <a:r>
                        <a:rPr lang="ru-RU" sz="1400" dirty="0" smtClean="0"/>
                        <a:t>буклетов, устный журнал с </a:t>
                      </a:r>
                      <a:r>
                        <a:rPr lang="ru-RU" sz="1400" dirty="0"/>
                        <a:t>рекомендациями по воспитанию мальчиков и девочек </a:t>
                      </a:r>
                      <a:r>
                        <a:rPr lang="ru-RU" sz="1400" dirty="0" smtClean="0"/>
                        <a:t> в </a:t>
                      </a:r>
                      <a:r>
                        <a:rPr lang="ru-RU" sz="1400" dirty="0"/>
                        <a:t>семье</a:t>
                      </a:r>
                      <a:r>
                        <a:rPr lang="ru-RU" sz="1400" dirty="0" smtClean="0"/>
                        <a:t>, обучающие </a:t>
                      </a:r>
                      <a:r>
                        <a:rPr lang="ru-RU" sz="1400" dirty="0"/>
                        <a:t>семинары, стендовые консультации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808" marR="18808" marT="18808" marB="18808"/>
                </a:tc>
              </a:tr>
              <a:tr h="273291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3.Заключительный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808" marR="18808" marT="18808" marB="18808"/>
                </a:tc>
                <a:tc>
                  <a:txBody>
                    <a:bodyPr/>
                    <a:lstStyle/>
                    <a:p>
                      <a:pPr marL="96838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Интервьюирование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808" marR="18808" marT="18808" marB="18808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   Анкетирование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808" marR="18808" marT="18808" marB="18808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   Анкетирование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808" marR="18808" marT="18808" marB="18808"/>
                </a:tc>
              </a:tr>
              <a:tr h="7812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17621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Определение уровня </a:t>
                      </a:r>
                      <a:r>
                        <a:rPr lang="ru-RU" sz="1400" dirty="0"/>
                        <a:t>эффективности проведенной работы. Постановка новых задач и </a:t>
                      </a:r>
                      <a:r>
                        <a:rPr lang="ru-RU" sz="1400" dirty="0" smtClean="0"/>
                        <a:t>определение форм </a:t>
                      </a:r>
                      <a:r>
                        <a:rPr lang="ru-RU" sz="1400" dirty="0"/>
                        <a:t>и методов для их реализации.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808" marR="18808" marT="18808" marB="18808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187624" y="-91423"/>
            <a:ext cx="691276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Этапы работы по формированию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гендерной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идентичности в условиях дошкольного учреждения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1034752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/>
              <a:t>Модель образовательного пространства по полоролевому воспитанию дошкольников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4" name="Пятиугольник 3"/>
          <p:cNvSpPr/>
          <p:nvPr/>
        </p:nvSpPr>
        <p:spPr>
          <a:xfrm>
            <a:off x="467544" y="1196752"/>
            <a:ext cx="4536504" cy="1224136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Знакомство воспитателей с теоритическими знаниями о психосоциальных различиях мальчиков и девочек, особенностями воспитания и обучения.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ятиугольник 4"/>
          <p:cNvSpPr/>
          <p:nvPr/>
        </p:nvSpPr>
        <p:spPr>
          <a:xfrm>
            <a:off x="467544" y="2636912"/>
            <a:ext cx="4608512" cy="1224136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dirty="0" smtClean="0">
                <a:solidFill>
                  <a:schemeClr val="tx1"/>
                </a:solidFill>
              </a:rPr>
              <a:t>Пропаганда педагогических знаний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для родителей и привлечение их к участию в педагогическом процессе.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ятиугольник 5"/>
          <p:cNvSpPr/>
          <p:nvPr/>
        </p:nvSpPr>
        <p:spPr>
          <a:xfrm>
            <a:off x="539552" y="4077072"/>
            <a:ext cx="4392488" cy="1224136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ru-RU" sz="2000" dirty="0" smtClean="0"/>
          </a:p>
          <a:p>
            <a:r>
              <a:rPr lang="ru-RU" sz="2000" dirty="0" smtClean="0">
                <a:solidFill>
                  <a:schemeClr val="tx1"/>
                </a:solidFill>
              </a:rPr>
              <a:t>Построение развивающей среды.</a:t>
            </a:r>
          </a:p>
        </p:txBody>
      </p:sp>
      <p:sp>
        <p:nvSpPr>
          <p:cNvPr id="7" name="Пятиугольник 6"/>
          <p:cNvSpPr/>
          <p:nvPr/>
        </p:nvSpPr>
        <p:spPr>
          <a:xfrm>
            <a:off x="539552" y="5445224"/>
            <a:ext cx="4464496" cy="1224136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ru-RU" dirty="0" smtClean="0"/>
          </a:p>
          <a:p>
            <a:r>
              <a:rPr lang="ru-RU" dirty="0" smtClean="0">
                <a:solidFill>
                  <a:schemeClr val="tx1"/>
                </a:solidFill>
              </a:rPr>
              <a:t>Построение модели педагогического процесса.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5220072" y="1268760"/>
            <a:ext cx="3528392" cy="100811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dirty="0" smtClean="0"/>
              <a:t>Теоретический материал для семинаров и консультаций с педагогами</a:t>
            </a:r>
            <a:endParaRPr lang="ru-RU" dirty="0"/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5220072" y="2708920"/>
            <a:ext cx="3528392" cy="936104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ru-RU" dirty="0" smtClean="0"/>
              <a:t>Консультативный материал</a:t>
            </a:r>
          </a:p>
          <a:p>
            <a:pPr algn="just"/>
            <a:r>
              <a:rPr lang="ru-RU" dirty="0" smtClean="0"/>
              <a:t>для родителей</a:t>
            </a:r>
            <a:endParaRPr lang="ru-RU" dirty="0"/>
          </a:p>
        </p:txBody>
      </p:sp>
      <p:sp>
        <p:nvSpPr>
          <p:cNvPr id="12" name="Блок-схема: альтернативный процесс 11"/>
          <p:cNvSpPr/>
          <p:nvPr/>
        </p:nvSpPr>
        <p:spPr>
          <a:xfrm>
            <a:off x="5220072" y="5445224"/>
            <a:ext cx="3528392" cy="122413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dirty="0" smtClean="0"/>
              <a:t>Практический материал по организации и проведению занятий с учётом особенностей пола</a:t>
            </a:r>
            <a:endParaRPr lang="ru-RU" dirty="0"/>
          </a:p>
        </p:txBody>
      </p:sp>
      <p:sp>
        <p:nvSpPr>
          <p:cNvPr id="13" name="Блок-схема: альтернативный процесс 12"/>
          <p:cNvSpPr/>
          <p:nvPr/>
        </p:nvSpPr>
        <p:spPr>
          <a:xfrm>
            <a:off x="5220072" y="4149080"/>
            <a:ext cx="3528392" cy="936104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dirty="0" smtClean="0"/>
              <a:t>Организация предметно-развивающей среды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2"/>
                </a:solidFill>
              </a:rPr>
              <a:t>Создание предметно-развивающей среды</a:t>
            </a:r>
            <a:endParaRPr lang="ru-RU" sz="2800" b="1" dirty="0">
              <a:solidFill>
                <a:schemeClr val="accent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5472608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5" name="Выноска со стрелкой вниз 4"/>
          <p:cNvSpPr/>
          <p:nvPr/>
        </p:nvSpPr>
        <p:spPr>
          <a:xfrm>
            <a:off x="467544" y="1268760"/>
            <a:ext cx="3096344" cy="1008112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Младший дошкольный возраст</a:t>
            </a:r>
            <a:endParaRPr lang="ru-RU" b="1" dirty="0"/>
          </a:p>
        </p:txBody>
      </p:sp>
      <p:sp>
        <p:nvSpPr>
          <p:cNvPr id="6" name="Выноска со стрелкой вниз 5"/>
          <p:cNvSpPr/>
          <p:nvPr/>
        </p:nvSpPr>
        <p:spPr>
          <a:xfrm>
            <a:off x="5796136" y="1268760"/>
            <a:ext cx="3024336" cy="1008112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Старший дошкольный возраст</a:t>
            </a:r>
            <a:endParaRPr lang="ru-RU" b="1" dirty="0"/>
          </a:p>
        </p:txBody>
      </p:sp>
      <p:sp>
        <p:nvSpPr>
          <p:cNvPr id="7" name="Двойная стрелка влево/вправо 6"/>
          <p:cNvSpPr/>
          <p:nvPr/>
        </p:nvSpPr>
        <p:spPr>
          <a:xfrm>
            <a:off x="2123728" y="1916832"/>
            <a:ext cx="5040560" cy="64807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Схемы – действия; макет русской избы</a:t>
            </a:r>
            <a:endParaRPr lang="ru-RU" dirty="0"/>
          </a:p>
        </p:txBody>
      </p:sp>
      <p:sp>
        <p:nvSpPr>
          <p:cNvPr id="8" name="Двойная стрелка влево/вправо 7"/>
          <p:cNvSpPr/>
          <p:nvPr/>
        </p:nvSpPr>
        <p:spPr>
          <a:xfrm>
            <a:off x="1763688" y="2492896"/>
            <a:ext cx="5760640" cy="576064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Мини-среда мужского и женского труда</a:t>
            </a:r>
            <a:endParaRPr lang="ru-RU" dirty="0"/>
          </a:p>
        </p:txBody>
      </p:sp>
      <p:sp>
        <p:nvSpPr>
          <p:cNvPr id="9" name="Двойная стрелка влево/вправо 8"/>
          <p:cNvSpPr/>
          <p:nvPr/>
        </p:nvSpPr>
        <p:spPr>
          <a:xfrm>
            <a:off x="1403648" y="2924944"/>
            <a:ext cx="6480720" cy="64807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                   Гостиная – мини-среда этикета</a:t>
            </a:r>
            <a:endParaRPr lang="ru-RU" dirty="0"/>
          </a:p>
        </p:txBody>
      </p:sp>
      <p:sp>
        <p:nvSpPr>
          <p:cNvPr id="10" name="Двойная стрелка влево/вправо 9"/>
          <p:cNvSpPr/>
          <p:nvPr/>
        </p:nvSpPr>
        <p:spPr>
          <a:xfrm>
            <a:off x="1115616" y="3501008"/>
            <a:ext cx="6912768" cy="576064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       « Домашний очаг» - </a:t>
            </a:r>
            <a:r>
              <a:rPr lang="ru-RU" dirty="0" err="1" smtClean="0"/>
              <a:t>микропространство</a:t>
            </a:r>
            <a:r>
              <a:rPr lang="ru-RU" dirty="0" smtClean="0"/>
              <a:t> девочек</a:t>
            </a:r>
            <a:endParaRPr lang="ru-RU" dirty="0"/>
          </a:p>
        </p:txBody>
      </p:sp>
      <p:sp>
        <p:nvSpPr>
          <p:cNvPr id="11" name="Двойная стрелка влево/вправо 10"/>
          <p:cNvSpPr/>
          <p:nvPr/>
        </p:nvSpPr>
        <p:spPr>
          <a:xfrm>
            <a:off x="899592" y="4005064"/>
            <a:ext cx="7344816" cy="648072"/>
          </a:xfrm>
          <a:prstGeom prst="left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                           Уголок  -  красоты</a:t>
            </a:r>
            <a:endParaRPr lang="ru-RU" dirty="0"/>
          </a:p>
        </p:txBody>
      </p:sp>
      <p:sp>
        <p:nvSpPr>
          <p:cNvPr id="12" name="Двойная стрелка влево/вправо 11"/>
          <p:cNvSpPr/>
          <p:nvPr/>
        </p:nvSpPr>
        <p:spPr>
          <a:xfrm>
            <a:off x="611560" y="4509120"/>
            <a:ext cx="7848872" cy="648072"/>
          </a:xfrm>
          <a:prstGeom prst="left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                         Мужской мир – уголок мальчиков</a:t>
            </a:r>
            <a:endParaRPr lang="ru-RU" dirty="0"/>
          </a:p>
        </p:txBody>
      </p:sp>
      <p:sp>
        <p:nvSpPr>
          <p:cNvPr id="13" name="Стрелка вправо 12"/>
          <p:cNvSpPr/>
          <p:nvPr/>
        </p:nvSpPr>
        <p:spPr>
          <a:xfrm>
            <a:off x="3923928" y="5085184"/>
            <a:ext cx="5040560" cy="134076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dirty="0" smtClean="0"/>
              <a:t>Уголок мужской доблести;</a:t>
            </a:r>
          </a:p>
          <a:p>
            <a:r>
              <a:rPr lang="ru-RU" dirty="0" smtClean="0"/>
              <a:t>        Мужских и женских профессий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88640"/>
            <a:ext cx="8686800" cy="6192688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     Работу </a:t>
            </a:r>
            <a:r>
              <a:rPr lang="ru-RU" dirty="0" smtClean="0"/>
              <a:t>с детьми рекомендуется осуществлять комплексно, используя все жизненные ситуации и специально подготовленные. Это могут быть:</a:t>
            </a:r>
          </a:p>
          <a:p>
            <a:endParaRPr lang="ru-RU" dirty="0" smtClean="0"/>
          </a:p>
          <a:p>
            <a:r>
              <a:rPr lang="ru-RU" dirty="0" smtClean="0"/>
              <a:t>· </a:t>
            </a:r>
            <a:r>
              <a:rPr lang="ru-RU" dirty="0" smtClean="0"/>
              <a:t>организованная образовательная деятельность  </a:t>
            </a:r>
            <a:r>
              <a:rPr lang="ru-RU" dirty="0" smtClean="0"/>
              <a:t>(</a:t>
            </a:r>
            <a:r>
              <a:rPr lang="ru-RU" dirty="0" smtClean="0"/>
              <a:t>групповая, индивидуальная);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· этические беседы:</a:t>
            </a:r>
          </a:p>
          <a:p>
            <a:endParaRPr lang="ru-RU" dirty="0" smtClean="0"/>
          </a:p>
          <a:p>
            <a:r>
              <a:rPr lang="ru-RU" dirty="0" smtClean="0"/>
              <a:t>· игры:</a:t>
            </a:r>
          </a:p>
          <a:p>
            <a:endParaRPr lang="ru-RU" dirty="0" smtClean="0"/>
          </a:p>
          <a:p>
            <a:r>
              <a:rPr lang="ru-RU" dirty="0" smtClean="0"/>
              <a:t>· момент общения с детьми;</a:t>
            </a:r>
          </a:p>
          <a:p>
            <a:endParaRPr lang="ru-RU" dirty="0" smtClean="0"/>
          </a:p>
          <a:p>
            <a:r>
              <a:rPr lang="ru-RU" dirty="0" smtClean="0"/>
              <a:t>· прогулка, экскурсия.</a:t>
            </a:r>
          </a:p>
          <a:p>
            <a:endParaRPr lang="ru-RU" dirty="0" smtClean="0"/>
          </a:p>
          <a:p>
            <a:r>
              <a:rPr lang="ru-RU" dirty="0" smtClean="0"/>
              <a:t>· самостоятельная работа детей;</a:t>
            </a:r>
          </a:p>
          <a:p>
            <a:endParaRPr lang="ru-RU" dirty="0" smtClean="0"/>
          </a:p>
          <a:p>
            <a:r>
              <a:rPr lang="ru-RU" dirty="0" smtClean="0"/>
              <a:t>· решение моральных ситуаций и т.д.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/>
              <a:t>Формирование </a:t>
            </a:r>
            <a:r>
              <a:rPr lang="ru-RU" sz="1800" b="1" dirty="0" err="1" smtClean="0"/>
              <a:t>Гендерной</a:t>
            </a:r>
            <a:r>
              <a:rPr lang="ru-RU" sz="1800" b="1" dirty="0" smtClean="0"/>
              <a:t> модели  в сюжетно-ролевых играх. </a:t>
            </a:r>
            <a:endParaRPr lang="ru-RU" sz="18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403648" y="1124744"/>
            <a:ext cx="2880320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МАЛЬЧИКИ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76056" y="1124744"/>
            <a:ext cx="2808312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ДЕВОЧКИ</a:t>
            </a:r>
            <a:endParaRPr lang="ru-RU" dirty="0"/>
          </a:p>
        </p:txBody>
      </p:sp>
      <p:sp>
        <p:nvSpPr>
          <p:cNvPr id="6" name="Нашивка 5"/>
          <p:cNvSpPr/>
          <p:nvPr/>
        </p:nvSpPr>
        <p:spPr>
          <a:xfrm rot="16200000" flipH="1">
            <a:off x="1907704" y="1628800"/>
            <a:ext cx="432048" cy="432048"/>
          </a:xfrm>
          <a:prstGeom prst="chevron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2132856"/>
            <a:ext cx="3672408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Игры героической тематики</a:t>
            </a:r>
            <a:endParaRPr lang="ru-RU" dirty="0"/>
          </a:p>
        </p:txBody>
      </p:sp>
      <p:sp>
        <p:nvSpPr>
          <p:cNvPr id="8" name="Нашивка 7"/>
          <p:cNvSpPr/>
          <p:nvPr/>
        </p:nvSpPr>
        <p:spPr>
          <a:xfrm rot="16200000" flipH="1">
            <a:off x="1907704" y="2708920"/>
            <a:ext cx="432048" cy="432048"/>
          </a:xfrm>
          <a:prstGeom prst="chevron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Нашивка 8"/>
          <p:cNvSpPr/>
          <p:nvPr/>
        </p:nvSpPr>
        <p:spPr>
          <a:xfrm rot="16200000" flipH="1">
            <a:off x="7020272" y="1628800"/>
            <a:ext cx="432048" cy="432048"/>
          </a:xfrm>
          <a:prstGeom prst="chevron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9512" y="3284984"/>
            <a:ext cx="4320480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 smtClean="0"/>
          </a:p>
          <a:p>
            <a:r>
              <a:rPr lang="ru-RU" dirty="0" smtClean="0"/>
              <a:t>военные, спасатели, пожарные, вертолетчики  подводники, охотники, рыболовы на суднах, геологи, альпинисты, каскадеры и  другие.</a:t>
            </a:r>
          </a:p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148064" y="2132856"/>
            <a:ext cx="3240360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Игры  семейно-бытовой тематики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76056" y="3356992"/>
            <a:ext cx="3888432" cy="13681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dirty="0" smtClean="0"/>
              <a:t>«Семья», «Поликлиника», «Детский сад», «Парикмахерская», «Магазин» и другие.</a:t>
            </a:r>
            <a:endParaRPr lang="ru-RU" dirty="0"/>
          </a:p>
        </p:txBody>
      </p:sp>
      <p:sp>
        <p:nvSpPr>
          <p:cNvPr id="13" name="Нашивка 12"/>
          <p:cNvSpPr/>
          <p:nvPr/>
        </p:nvSpPr>
        <p:spPr>
          <a:xfrm rot="5400000">
            <a:off x="7085211" y="2860005"/>
            <a:ext cx="426762" cy="412624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79512" y="5373216"/>
            <a:ext cx="8784976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dirty="0" smtClean="0"/>
              <a:t>                             Совместные игры мальчиков и девочек.</a:t>
            </a:r>
          </a:p>
          <a:p>
            <a:r>
              <a:rPr lang="ru-RU" dirty="0" smtClean="0"/>
              <a:t> Например: «Автосервис» (мальчики- шоферы, слесари-ремонтники, </a:t>
            </a:r>
            <a:r>
              <a:rPr lang="ru-RU" dirty="0" err="1" smtClean="0"/>
              <a:t>автомойщики</a:t>
            </a:r>
            <a:r>
              <a:rPr lang="ru-RU" dirty="0" smtClean="0"/>
              <a:t>, автоинспекторы, пожарные; девочки - </a:t>
            </a:r>
            <a:r>
              <a:rPr lang="ru-RU" dirty="0" err="1" smtClean="0"/>
              <a:t>автозаправщицы</a:t>
            </a:r>
            <a:r>
              <a:rPr lang="ru-RU" dirty="0" smtClean="0"/>
              <a:t> и мойщицы, продавцы)</a:t>
            </a:r>
            <a:endParaRPr lang="ru-RU" dirty="0"/>
          </a:p>
        </p:txBody>
      </p:sp>
      <p:sp>
        <p:nvSpPr>
          <p:cNvPr id="30" name="Нашивка 29"/>
          <p:cNvSpPr/>
          <p:nvPr/>
        </p:nvSpPr>
        <p:spPr>
          <a:xfrm rot="2383261">
            <a:off x="2798709" y="4896068"/>
            <a:ext cx="484632" cy="48463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1" name="Нашивка 30"/>
          <p:cNvSpPr/>
          <p:nvPr/>
        </p:nvSpPr>
        <p:spPr>
          <a:xfrm rot="8286521">
            <a:off x="6040019" y="4897019"/>
            <a:ext cx="484632" cy="48463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1455</TotalTime>
  <Words>1261</Words>
  <Application>Microsoft Office PowerPoint</Application>
  <PresentationFormat>Экран (4:3)</PresentationFormat>
  <Paragraphs>147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Трек</vt:lpstr>
      <vt:lpstr>Консультация:   «Формирование гендерной идентичности детей дошкольного возраста в условиях дошкольного учреждения».</vt:lpstr>
      <vt:lpstr>Слайд 2</vt:lpstr>
      <vt:lpstr>  Гендерная культура предполагает:   формирование представлений о жизненном предназначении мужчины и женщины, присущих им положительных качествах и чертах характера.     Раскрытие психических, физиологических и эстетических особенностей мальчиков и девочек.     Формирование представлений о мужском и женском достоинстве.</vt:lpstr>
      <vt:lpstr>Актуальность проблемы</vt:lpstr>
      <vt:lpstr>Слайд 5</vt:lpstr>
      <vt:lpstr>Модель образовательного пространства по полоролевому воспитанию дошкольников.</vt:lpstr>
      <vt:lpstr>Создание предметно-развивающей среды</vt:lpstr>
      <vt:lpstr>Слайд 8</vt:lpstr>
      <vt:lpstr>Формирование Гендерной модели  в сюжетно-ролевых играх. </vt:lpstr>
      <vt:lpstr>Планирование работы по вовлечению девочек и мальчиков в совместную игровую деятельность</vt:lpstr>
      <vt:lpstr>Непосредственно образовательная деятельность.             (средний дошкольный возраст)</vt:lpstr>
      <vt:lpstr>Специальные занятия-тренинги.             (старший дошкольный возраст)</vt:lpstr>
      <vt:lpstr>Игры и упражнения на прогулке и в повседневной жизни.</vt:lpstr>
      <vt:lpstr>Cхемы - действия, способствующие усвоению правил мужского и женского поведения </vt:lpstr>
      <vt:lpstr>Формы работы с родителями</vt:lpstr>
    </vt:vector>
  </TitlesOfParts>
  <Company>ДОУ 1468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Педагогический совет  на  тему : «Формирование </dc:title>
  <dc:creator>1</dc:creator>
  <cp:lastModifiedBy>1</cp:lastModifiedBy>
  <cp:revision>121</cp:revision>
  <dcterms:created xsi:type="dcterms:W3CDTF">2013-01-25T07:38:35Z</dcterms:created>
  <dcterms:modified xsi:type="dcterms:W3CDTF">2013-02-12T13:59:36Z</dcterms:modified>
</cp:coreProperties>
</file>