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84" r:id="rId5"/>
    <p:sldId id="292" r:id="rId6"/>
    <p:sldId id="293" r:id="rId7"/>
    <p:sldId id="288" r:id="rId8"/>
    <p:sldId id="298" r:id="rId9"/>
    <p:sldId id="301" r:id="rId10"/>
    <p:sldId id="259" r:id="rId11"/>
    <p:sldId id="260" r:id="rId12"/>
    <p:sldId id="294" r:id="rId13"/>
    <p:sldId id="261" r:id="rId14"/>
    <p:sldId id="262" r:id="rId15"/>
    <p:sldId id="264" r:id="rId16"/>
    <p:sldId id="265" r:id="rId17"/>
    <p:sldId id="267" r:id="rId18"/>
    <p:sldId id="268" r:id="rId19"/>
    <p:sldId id="269" r:id="rId20"/>
    <p:sldId id="271" r:id="rId21"/>
    <p:sldId id="273" r:id="rId22"/>
    <p:sldId id="275" r:id="rId23"/>
    <p:sldId id="295" r:id="rId24"/>
    <p:sldId id="276" r:id="rId25"/>
    <p:sldId id="278" r:id="rId26"/>
    <p:sldId id="297" r:id="rId27"/>
    <p:sldId id="312" r:id="rId28"/>
    <p:sldId id="304" r:id="rId29"/>
    <p:sldId id="306" r:id="rId30"/>
    <p:sldId id="307" r:id="rId31"/>
    <p:sldId id="308" r:id="rId32"/>
    <p:sldId id="309" r:id="rId33"/>
    <p:sldId id="310" r:id="rId34"/>
    <p:sldId id="31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432" autoAdjust="0"/>
    <p:restoredTop sz="94660"/>
  </p:normalViewPr>
  <p:slideViewPr>
    <p:cSldViewPr>
      <p:cViewPr>
        <p:scale>
          <a:sx n="66" d="100"/>
          <a:sy n="66" d="100"/>
        </p:scale>
        <p:origin x="-49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205" y="2158314"/>
            <a:ext cx="8324465" cy="30003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Коррекционно-развивающая работа с                                   детьми     Окружной Специализированный Дом ребенка Ханты-Мансийского  Автономного округа.</a:t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                                        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воспитатель: Белозёрова И.А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714356"/>
            <a:ext cx="8458200" cy="50006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Окружной Специализированный Дом ребенка Ханты-Мансийского  Автономного округа.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Основные направления коррекционной педагогической  работы.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> </a:t>
            </a:r>
            <a:r>
              <a:rPr lang="ru-RU" sz="2700" dirty="0" smtClean="0"/>
              <a:t>Песочная терапия рассматривается в контексте сказкотерапии</a:t>
            </a:r>
            <a:r>
              <a:rPr lang="ru-RU" sz="1800" dirty="0" smtClean="0"/>
              <a:t>, </a:t>
            </a:r>
            <a:br>
              <a:rPr lang="ru-RU" sz="1800" dirty="0" smtClean="0"/>
            </a:br>
            <a:r>
              <a:rPr lang="ru-RU" sz="1800" dirty="0" smtClean="0"/>
              <a:t>1 среда для создания сказок и мифов. В песочнице происходит таинство мифотворчества и сказкотворчества. 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2песочница рассматривается как посредник в установлении контакта с ребенком. 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3. играя в песок, создавая свой мир, свою сказку, ребёнок чувствует себя настоящим волшебником. 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Documents and Settings\Дом ребенка\Рабочий стол\Новая папка (2)\SAM_10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571876"/>
            <a:ext cx="4357718" cy="31023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>4. игры в песочнице позволяют преодолеть комплекс «плохого художника». 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5. игра в песочнице не имеет методических ограничений, только общечеловеческие.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6.песочная картина позволяет глубоко постичь внутренний мир другого. 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7. сказочная инструкция, наделяющая ребенка ролью волшебника, позволяет не только перенести в песочницу своё эмоциональное состояние, но и найти созидательные пути его изменения.</a:t>
            </a:r>
            <a:br>
              <a:rPr lang="ru-RU" sz="1600" dirty="0" smtClean="0"/>
            </a:br>
            <a:r>
              <a:rPr lang="ru-RU" sz="2000" dirty="0" smtClean="0"/>
              <a:t>«Теремок»</a:t>
            </a:r>
            <a:endParaRPr lang="ru-RU" sz="2000" dirty="0"/>
          </a:p>
        </p:txBody>
      </p:sp>
      <p:pic>
        <p:nvPicPr>
          <p:cNvPr id="2050" name="Picture 2" descr="E:\2012-04-25\SAM_12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928933"/>
            <a:ext cx="5593838" cy="3571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Формирование эмоционально – волевой сферы ребенка.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Сказка «теремок»</a:t>
            </a:r>
          </a:p>
          <a:p>
            <a:r>
              <a:rPr lang="ru-RU" dirty="0" smtClean="0"/>
              <a:t>Лисичка рыжая сестричка.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Волк- зубами щелк.</a:t>
            </a:r>
            <a:endParaRPr lang="ru-RU" dirty="0"/>
          </a:p>
        </p:txBody>
      </p:sp>
      <p:pic>
        <p:nvPicPr>
          <p:cNvPr id="12291" name="Picture 3" descr="E:\2012-04-25\SAM_123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500174"/>
            <a:ext cx="4289425" cy="3750880"/>
          </a:xfrm>
          <a:prstGeom prst="rect">
            <a:avLst/>
          </a:prstGeom>
          <a:noFill/>
        </p:spPr>
      </p:pic>
      <p:pic>
        <p:nvPicPr>
          <p:cNvPr id="3074" name="Picture 2" descr="E:\2012-04-25\SAM_123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4291012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Игровые занятия и развлечения с водой.</a:t>
            </a:r>
            <a:br>
              <a:rPr lang="ru-RU" dirty="0" smtClean="0"/>
            </a:br>
            <a:r>
              <a:rPr lang="ru-RU" sz="2200" dirty="0" smtClean="0"/>
              <a:t>Игры с водой    создают благоприятные условия для развития ощущения, сенсорного восприятия, концентрации внимания, речевого дыхания, умения чередовать длительный, плавный и сильный выдохи,  умения действовать по речевому сигналу взрослого, развития коммуникативных навыков, координации движений, моторики рук,   обучать различению объектов по величине,  проявления самостоятельности и активности, совершенствования орудийных действий.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080" name="Picture 8" descr="D:\Documents and Settings\Дом ребенка\Рабочий стол\Новая папка (2)\SAM_11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143248"/>
            <a:ext cx="4452969" cy="350046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670856" y="3244334"/>
            <a:ext cx="1802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 Бежит ручеек»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3100" dirty="0" smtClean="0"/>
              <a:t> 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развевающие игры с водой.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</a:t>
            </a:r>
            <a:br>
              <a:rPr lang="ru-RU" sz="1800" dirty="0" smtClean="0"/>
            </a:br>
            <a:r>
              <a:rPr lang="ru-RU" sz="2200" dirty="0" smtClean="0"/>
              <a:t>« Кулачек -стаканчик» « Чашка с водой «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9" name="Picture 3" descr="D:\Documents and Settings\Дом ребенка\Рабочий стол\Новая папка (2)\SAM_10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643182"/>
            <a:ext cx="3394472" cy="3946539"/>
          </a:xfrm>
          <a:prstGeom prst="rect">
            <a:avLst/>
          </a:prstGeom>
          <a:noFill/>
        </p:spPr>
      </p:pic>
      <p:pic>
        <p:nvPicPr>
          <p:cNvPr id="4" name="Picture 2" descr="D:\Documents and Settings\Дом ребенка\Рабочий стол\Новая папка (2)\SAM_10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714619"/>
            <a:ext cx="3500462" cy="37147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Наверное, никто не будет спорить, что игры с водой – это отличное настроение, повышенный эмоциональный  тонус, масса полезных впечатлений и знаний.</a:t>
            </a:r>
            <a:endParaRPr lang="ru-RU" sz="2000" dirty="0"/>
          </a:p>
        </p:txBody>
      </p:sp>
      <p:pic>
        <p:nvPicPr>
          <p:cNvPr id="6148" name="Picture 4" descr="D:\Documents and Settings\Дом ребенка\Рабочий стол\Новая папка (2)\SAM_11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Арттерапия. (терапия искусством)</a:t>
            </a:r>
            <a:br>
              <a:rPr lang="ru-RU" dirty="0" smtClean="0"/>
            </a:br>
            <a:r>
              <a:rPr lang="ru-RU" sz="2400" dirty="0" smtClean="0"/>
              <a:t> Основные функции арттерапии.</a:t>
            </a:r>
            <a:br>
              <a:rPr lang="ru-RU" sz="2400" dirty="0" smtClean="0"/>
            </a:br>
            <a:r>
              <a:rPr lang="ru-RU" sz="2200" dirty="0" smtClean="0"/>
              <a:t>1.Катораксистическая </a:t>
            </a:r>
            <a:r>
              <a:rPr lang="ru-RU" sz="1800" dirty="0" smtClean="0"/>
              <a:t>(очищающая,  освобождающая от негативных состояний)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</a:t>
            </a:r>
            <a:r>
              <a:rPr lang="ru-RU" sz="2200" dirty="0" smtClean="0"/>
              <a:t>2.Регулятивная</a:t>
            </a:r>
            <a:r>
              <a:rPr lang="ru-RU" sz="1800" dirty="0" smtClean="0"/>
              <a:t>.(снятие нервно-психического напряжения. Регуляция психосоматических процессов.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2200" dirty="0" smtClean="0"/>
              <a:t>3.Камуникотивно-рефлексивная</a:t>
            </a:r>
            <a:r>
              <a:rPr lang="ru-RU" sz="1800" dirty="0" smtClean="0"/>
              <a:t>. (обеспечивающая коррекцию нарушения общения, формирования адекватного межличностного поведения.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7172" name="Picture 4" descr="D:\Documents and Settings\Дом ребенка\Рабочий стол\Новая папка (2)\SAM_11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000372"/>
            <a:ext cx="5154093" cy="3508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Изотерапия . (рисование на крупе)</a:t>
            </a:r>
            <a:br>
              <a:rPr lang="ru-RU" dirty="0" smtClean="0"/>
            </a:br>
            <a:r>
              <a:rPr lang="ru-RU" sz="2200" b="1" dirty="0" smtClean="0"/>
              <a:t>Рисование крупами</a:t>
            </a:r>
            <a:r>
              <a:rPr lang="ru-RU" sz="2200" dirty="0" smtClean="0"/>
              <a:t> очень увлекательное, интересное и творческое занятие, которое отлично развивает моторику у ребенка.</a:t>
            </a:r>
            <a:endParaRPr lang="ru-RU" sz="2200" dirty="0"/>
          </a:p>
        </p:txBody>
      </p:sp>
      <p:pic>
        <p:nvPicPr>
          <p:cNvPr id="9218" name="Picture 2" descr="D:\Documents and Settings\Дом ребенка\Рабочий стол\Новая папка (2)\SAM_11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Арттерапия.</a:t>
            </a:r>
            <a:br>
              <a:rPr lang="ru-RU" dirty="0" smtClean="0"/>
            </a:br>
            <a:r>
              <a:rPr lang="ru-RU" dirty="0" smtClean="0"/>
              <a:t>1.Изотерапия. (рисование на крупе)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3" name="Picture 3" descr="D:\Documents and Settings\Дом ребенка\Рабочий стол\Новая папка (2)\SAM_11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357430"/>
            <a:ext cx="5344596" cy="400844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571744"/>
            <a:ext cx="278608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Справедливо считается, что такие занятия позволяют избавиться от стрессов, страхов, переживаний. Такая творческая работа способствует снятию напряжения, рисование песком, мукой, манкой, солью для детей — это уникальная возможность справиться с волнениями и фобиями.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Изотерапия с детьми раннего возраста.</a:t>
            </a:r>
            <a:br>
              <a:rPr lang="ru-RU" dirty="0" smtClean="0"/>
            </a:br>
            <a:r>
              <a:rPr lang="ru-RU" dirty="0" smtClean="0"/>
              <a:t>Свобода действий - главный принцип в раннем возрасте.</a:t>
            </a:r>
            <a:endParaRPr lang="ru-RU" dirty="0"/>
          </a:p>
        </p:txBody>
      </p:sp>
      <p:pic>
        <p:nvPicPr>
          <p:cNvPr id="5" name="Picture 2" descr="D:\Documents and Settings\Дом ребенка\Рабочий стол\Новая папка (2)\SAM_11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785926"/>
            <a:ext cx="3395510" cy="4525962"/>
          </a:xfrm>
          <a:prstGeom prst="rect">
            <a:avLst/>
          </a:prstGeom>
          <a:noFill/>
        </p:spPr>
      </p:pic>
      <p:pic>
        <p:nvPicPr>
          <p:cNvPr id="6" name="Picture 4" descr="D:\Documents and Settings\Дом ребенка\Рабочий стол\Новая папка (2)\SAM_11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4"/>
            <a:ext cx="3394472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71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Цель 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Организация ранней коррекции развития ребёнка при тесном взаимодействии со специалистами разного профиля.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 Создание  общеобразовательной, коррекционно-развивающей   среды в специализированном Доме ребёнка обеспечивающей успешную социализацию и интеграцию воспитанников с задержкой психического развития.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Сущность арттерапии состоит в терапевтическом и </a:t>
            </a:r>
            <a:br>
              <a:rPr lang="ru-RU" sz="2200" dirty="0" smtClean="0"/>
            </a:br>
            <a:r>
              <a:rPr lang="ru-RU" sz="2200" dirty="0" smtClean="0"/>
              <a:t>коррекционном воздействии искусства на ребёнка и проявляется в реконструировании психотравмирующей ситуации с помощью художественно – творческой деятельности,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4" name="Picture 2" descr="D:\Documents and Settings\Дом ребенка\Рабочий стол\Новая папка (2)\SAM_11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143116"/>
            <a:ext cx="3394472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Кинезитерапия. (танцтерапия) </a:t>
            </a:r>
            <a:br>
              <a:rPr lang="ru-RU" dirty="0" smtClean="0"/>
            </a:br>
            <a:r>
              <a:rPr lang="ru-RU" sz="2200" dirty="0" smtClean="0"/>
              <a:t>Танцевально-двигательная терапия способствует формированию у ребенка музыкального вкуса, а </a:t>
            </a:r>
            <a:r>
              <a:rPr lang="ru-RU" sz="2200" dirty="0" err="1" smtClean="0"/>
              <a:t>арт-терапия</a:t>
            </a:r>
            <a:r>
              <a:rPr lang="ru-RU" sz="2200" dirty="0" smtClean="0"/>
              <a:t> в целом делает из маленького человека целостную личность, избавленную от внутренних конфликтов</a:t>
            </a:r>
            <a:endParaRPr lang="ru-RU" sz="2200" dirty="0"/>
          </a:p>
        </p:txBody>
      </p:sp>
      <p:pic>
        <p:nvPicPr>
          <p:cNvPr id="16386" name="Picture 2" descr="D:\Documents and Settings\Дом ребенка\Рабочий стол\Новая папка (2)\SAM_11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039992"/>
            <a:ext cx="3286148" cy="4200457"/>
          </a:xfrm>
          <a:prstGeom prst="rect">
            <a:avLst/>
          </a:prstGeom>
          <a:noFill/>
        </p:spPr>
      </p:pic>
      <p:pic>
        <p:nvPicPr>
          <p:cNvPr id="4" name="Picture 2" descr="D:\Documents and Settings\Дом ребенка\Рабочий стол\Новая папка (2)\SAM_11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247524"/>
            <a:ext cx="3571900" cy="43961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Иммаготерапия  ( лечебное воздействия через образ, театрализация).</a:t>
            </a:r>
            <a:br>
              <a:rPr lang="ru-RU" dirty="0" smtClean="0"/>
            </a:br>
            <a:r>
              <a:rPr lang="ru-RU" dirty="0" smtClean="0"/>
              <a:t>« Зайка» А. Барто.</a:t>
            </a:r>
            <a:endParaRPr lang="ru-RU" dirty="0"/>
          </a:p>
        </p:txBody>
      </p:sp>
      <p:pic>
        <p:nvPicPr>
          <p:cNvPr id="10" name="Picture 3" descr="E:\2012-04-25\SAM_12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4162"/>
            <a:ext cx="3857652" cy="4732357"/>
          </a:xfrm>
          <a:prstGeom prst="rect">
            <a:avLst/>
          </a:prstGeom>
          <a:noFill/>
        </p:spPr>
      </p:pic>
      <p:pic>
        <p:nvPicPr>
          <p:cNvPr id="11" name="Picture 2" descr="E:\2012-04-25\SAM_12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1677789"/>
            <a:ext cx="4005260" cy="43944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Сказкотерапия</a:t>
            </a:r>
            <a:r>
              <a:rPr lang="ru-RU" dirty="0" smtClean="0"/>
              <a:t> как средство развития самосознания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«Курочка ряба»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Жили были дед и баба. Сильно друг друга любили.</a:t>
            </a:r>
            <a:endParaRPr lang="ru-RU" dirty="0"/>
          </a:p>
        </p:txBody>
      </p:sp>
      <p:pic>
        <p:nvPicPr>
          <p:cNvPr id="15362" name="Picture 2" descr="E:\2012-04-25\SAM_119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4289425" cy="3217069"/>
          </a:xfrm>
          <a:prstGeom prst="rect">
            <a:avLst/>
          </a:prstGeom>
          <a:noFill/>
        </p:spPr>
      </p:pic>
      <p:pic>
        <p:nvPicPr>
          <p:cNvPr id="15363" name="Picture 3" descr="E:\2012-04-25\SAM_124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857364"/>
            <a:ext cx="4291012" cy="32182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Сказкотерапия как средство развития самосознания</a:t>
            </a:r>
            <a:endParaRPr lang="ru-RU" dirty="0"/>
          </a:p>
        </p:txBody>
      </p:sp>
      <p:pic>
        <p:nvPicPr>
          <p:cNvPr id="17410" name="Picture 2" descr="E:\2012-04-25\SAM_12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200" b="1" dirty="0" smtClean="0"/>
              <a:t>Речевые игры с элементами  </a:t>
            </a:r>
            <a:r>
              <a:rPr lang="ru-RU" sz="2200" b="1" dirty="0" err="1" smtClean="0"/>
              <a:t>куклатерапии</a:t>
            </a:r>
            <a:r>
              <a:rPr lang="ru-RU" sz="2200" dirty="0" smtClean="0"/>
              <a:t> .</a:t>
            </a:r>
            <a:br>
              <a:rPr lang="ru-RU" sz="2200" dirty="0" smtClean="0"/>
            </a:br>
            <a:r>
              <a:rPr lang="ru-RU" sz="2200" dirty="0" smtClean="0"/>
              <a:t> одна из форм своеобразной терапии, основанная на использовании игрушки, слова, музыки и движения. Они расширяют кругозор ребенка, улучшают звукопроизношение, позволяют закрепить сложные двигательные навыки, развивают чувство ритма интонационный слух, координацию движения со словом.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E:\2012-04-25\ФОТО Д Р\Речевые игры с элементами  куклотерапии\Куклотера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571744"/>
            <a:ext cx="6034616" cy="40798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Игра на детских музыкальных инструментах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Оркестр.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«Коза-дереза»</a:t>
            </a:r>
            <a:endParaRPr lang="ru-RU" dirty="0"/>
          </a:p>
        </p:txBody>
      </p:sp>
      <p:pic>
        <p:nvPicPr>
          <p:cNvPr id="20482" name="Picture 2" descr="E:\2012-04-25\ФОТО Д Р\Игра на детских музыкальных инструментах\Игра на дудочках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78384"/>
            <a:ext cx="4289425" cy="3217069"/>
          </a:xfrm>
          <a:prstGeom prst="rect">
            <a:avLst/>
          </a:prstGeom>
          <a:noFill/>
        </p:spPr>
      </p:pic>
      <p:pic>
        <p:nvPicPr>
          <p:cNvPr id="20483" name="Picture 3" descr="E:\2012-04-25\ФОТО Д Р\Игра на детских музыкальных инструментах\колокольчик оркестр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1677789"/>
            <a:ext cx="4291012" cy="32182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Игротерапия</a:t>
            </a:r>
            <a:r>
              <a:rPr lang="ru-RU" dirty="0" smtClean="0"/>
              <a:t>. Игра как средство подготовки к будущей жизни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«Вот какие мы красивые»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«Доктор»</a:t>
            </a:r>
            <a:endParaRPr lang="ru-RU" dirty="0"/>
          </a:p>
        </p:txBody>
      </p:sp>
      <p:pic>
        <p:nvPicPr>
          <p:cNvPr id="4099" name="Picture 3" descr="E:\SAM_081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500174"/>
            <a:ext cx="3643338" cy="3941762"/>
          </a:xfrm>
          <a:prstGeom prst="rect">
            <a:avLst/>
          </a:prstGeom>
          <a:noFill/>
        </p:spPr>
      </p:pic>
      <p:pic>
        <p:nvPicPr>
          <p:cNvPr id="4100" name="Picture 4" descr="E:\SAM_090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85860"/>
            <a:ext cx="4291012" cy="32182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err="1" smtClean="0"/>
              <a:t>Арт-терапия</a:t>
            </a:r>
            <a:r>
              <a:rPr lang="ru-RU" sz="2200" dirty="0" smtClean="0"/>
              <a:t> во всем мире используется как один из самых эффективных способов </a:t>
            </a:r>
            <a:r>
              <a:rPr lang="ru-RU" sz="2200" dirty="0" err="1" smtClean="0"/>
              <a:t>психокоррекции</a:t>
            </a:r>
            <a:r>
              <a:rPr lang="ru-RU" sz="2200" dirty="0" smtClean="0"/>
              <a:t>. Танец расслабляет, лепка и рисование успокаивают, </a:t>
            </a:r>
            <a:r>
              <a:rPr lang="ru-RU" sz="2200" dirty="0" err="1" smtClean="0"/>
              <a:t>игротерапия</a:t>
            </a:r>
            <a:r>
              <a:rPr lang="ru-RU" sz="2200" dirty="0" smtClean="0"/>
              <a:t> для детей дает  возможность познать себя и окружающий мир и учит строить отношения со сверстниками. Ребенок, который посещает занятия по </a:t>
            </a:r>
            <a:r>
              <a:rPr lang="ru-RU" sz="2200" dirty="0" err="1" smtClean="0"/>
              <a:t>арт-терапии</a:t>
            </a:r>
            <a:r>
              <a:rPr lang="ru-RU" sz="2200" dirty="0" smtClean="0"/>
              <a:t>, вряд ли столкнется в будущем с непониманием и одиночеством. Он вырастет коммуникабельным и открытым к общению человеком.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4" name="Picture 2" descr="E:\2012-04-25\SAM_1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9" y="3071812"/>
            <a:ext cx="4858296" cy="34290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Коррекционно-развивающая среда.</a:t>
            </a:r>
            <a:endParaRPr lang="ru-RU" dirty="0"/>
          </a:p>
        </p:txBody>
      </p:sp>
      <p:pic>
        <p:nvPicPr>
          <p:cNvPr id="22530" name="Picture 2" descr="E:\2012-04-25\DSC_04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3728" y="1554163"/>
            <a:ext cx="6788943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686800" cy="838200"/>
          </a:xfrm>
        </p:spPr>
        <p:txBody>
          <a:bodyPr/>
          <a:lstStyle/>
          <a:p>
            <a:r>
              <a:rPr lang="ru-RU" dirty="0" smtClean="0"/>
              <a:t>Задачи.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ru-RU" dirty="0" smtClean="0"/>
          </a:p>
          <a:p>
            <a:r>
              <a:rPr lang="ru-RU" dirty="0" smtClean="0"/>
              <a:t>Осуществлять личностно-орентированную модель взаимодействия взрослых  и детей. Внедрить гибкое зонирование  способствующее развитию познавательных интересов.</a:t>
            </a:r>
          </a:p>
          <a:p>
            <a:r>
              <a:rPr lang="ru-RU" dirty="0" smtClean="0"/>
              <a:t>Организовать индивидуальную комфортность и эмоциональное благополучие каждого ребёнка.</a:t>
            </a:r>
          </a:p>
          <a:p>
            <a:r>
              <a:rPr lang="ru-RU" dirty="0" smtClean="0"/>
              <a:t>Способствовать к изменению, корректировке и развитию обучающей среды.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Коррекционно</a:t>
            </a:r>
            <a:r>
              <a:rPr lang="ru-RU" dirty="0" smtClean="0"/>
              <a:t>–развивающая среда.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Сказка « Репка»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« Прищепки»</a:t>
            </a:r>
            <a:endParaRPr lang="ru-RU" dirty="0"/>
          </a:p>
        </p:txBody>
      </p:sp>
      <p:pic>
        <p:nvPicPr>
          <p:cNvPr id="23554" name="Picture 2" descr="E:\2012-04-25\DSC_043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856581"/>
            <a:ext cx="4291012" cy="2860675"/>
          </a:xfrm>
          <a:prstGeom prst="rect">
            <a:avLst/>
          </a:prstGeom>
          <a:noFill/>
        </p:spPr>
      </p:pic>
      <p:pic>
        <p:nvPicPr>
          <p:cNvPr id="23555" name="Picture 3" descr="E:\2012-04-25\DSC_044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57110"/>
            <a:ext cx="4289425" cy="2859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Коррекционно-развивающая среда.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Математика.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Цвет. Счет.</a:t>
            </a:r>
            <a:endParaRPr lang="ru-RU" dirty="0"/>
          </a:p>
        </p:txBody>
      </p:sp>
      <p:pic>
        <p:nvPicPr>
          <p:cNvPr id="24578" name="Picture 2" descr="E:\2012-04-25\DSC_043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856581"/>
            <a:ext cx="4291012" cy="2860675"/>
          </a:xfrm>
          <a:prstGeom prst="rect">
            <a:avLst/>
          </a:prstGeom>
          <a:noFill/>
        </p:spPr>
      </p:pic>
      <p:pic>
        <p:nvPicPr>
          <p:cNvPr id="24579" name="Picture 3" descr="E:\2012-04-25\DSC_043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57110"/>
            <a:ext cx="4289425" cy="2859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Коррекционно-развевающая среда.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Моторика  Цвет.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Математика</a:t>
            </a:r>
            <a:endParaRPr lang="ru-RU" dirty="0"/>
          </a:p>
        </p:txBody>
      </p:sp>
      <p:pic>
        <p:nvPicPr>
          <p:cNvPr id="25602" name="Picture 2" descr="E:\2012-04-25\DSC_044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856581"/>
            <a:ext cx="4291012" cy="2860675"/>
          </a:xfrm>
          <a:prstGeom prst="rect">
            <a:avLst/>
          </a:prstGeom>
          <a:noFill/>
        </p:spPr>
      </p:pic>
      <p:pic>
        <p:nvPicPr>
          <p:cNvPr id="25603" name="Picture 3" descr="E:\2012-04-25\DSC_044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57110"/>
            <a:ext cx="4289425" cy="2859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Коррекционно-развивающая среда.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Домашние животные.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429125" y="571480"/>
            <a:ext cx="4714876" cy="782638"/>
          </a:xfrm>
        </p:spPr>
        <p:txBody>
          <a:bodyPr>
            <a:normAutofit/>
          </a:bodyPr>
          <a:lstStyle/>
          <a:p>
            <a:r>
              <a:rPr lang="ru-RU" dirty="0" smtClean="0"/>
              <a:t>Эстетическое оформление руками воспитателей.</a:t>
            </a:r>
            <a:endParaRPr lang="ru-RU" dirty="0"/>
          </a:p>
        </p:txBody>
      </p:sp>
      <p:pic>
        <p:nvPicPr>
          <p:cNvPr id="26626" name="Picture 2" descr="E:\2012-04-25\DSC_044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856581"/>
            <a:ext cx="4291012" cy="2860675"/>
          </a:xfrm>
          <a:prstGeom prst="rect">
            <a:avLst/>
          </a:prstGeom>
          <a:noFill/>
        </p:spPr>
      </p:pic>
      <p:pic>
        <p:nvPicPr>
          <p:cNvPr id="26627" name="Picture 3" descr="E:\2012-04-25\DSC_044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57110"/>
            <a:ext cx="4289425" cy="2859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Спасибо. До новых встреч.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7200" dirty="0" smtClean="0"/>
              <a:t>Эстетическое оформление руками воспитателей.</a:t>
            </a:r>
          </a:p>
          <a:p>
            <a:r>
              <a:rPr lang="ru-RU" sz="7200" dirty="0" smtClean="0"/>
              <a:t>А. Барто.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Оформление зеркала.</a:t>
            </a:r>
            <a:endParaRPr lang="ru-RU" dirty="0"/>
          </a:p>
        </p:txBody>
      </p:sp>
      <p:pic>
        <p:nvPicPr>
          <p:cNvPr id="27650" name="Picture 2" descr="E:\2012-04-25\DSC_046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856581"/>
            <a:ext cx="4291012" cy="2860675"/>
          </a:xfrm>
          <a:prstGeom prst="rect">
            <a:avLst/>
          </a:prstGeom>
          <a:noFill/>
        </p:spPr>
      </p:pic>
      <p:pic>
        <p:nvPicPr>
          <p:cNvPr id="27651" name="Picture 3" descr="E:\2012-04-25\DSC_046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57110"/>
            <a:ext cx="4289425" cy="2859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Коррекционное развивающее направление в специализированном Детском доме.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Зал   </a:t>
            </a:r>
            <a:r>
              <a:rPr lang="ru-RU" sz="2000" dirty="0" smtClean="0"/>
              <a:t>ЛФК.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Реабилитация детей с нарушением опорно-двигательной системы.</a:t>
            </a:r>
            <a:endParaRPr lang="ru-RU" dirty="0"/>
          </a:p>
        </p:txBody>
      </p:sp>
      <p:pic>
        <p:nvPicPr>
          <p:cNvPr id="5123" name="Picture 3" descr="E:\2012-04-25\DSC_000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85926"/>
            <a:ext cx="4289425" cy="2859617"/>
          </a:xfrm>
          <a:prstGeom prst="rect">
            <a:avLst/>
          </a:prstGeom>
          <a:noFill/>
        </p:spPr>
      </p:pic>
      <p:pic>
        <p:nvPicPr>
          <p:cNvPr id="5124" name="Picture 4" descr="E:\2012-04-25\DSC_027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4291012" cy="2860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Водолечение.</a:t>
            </a:r>
            <a:endParaRPr lang="ru-RU" dirty="0"/>
          </a:p>
        </p:txBody>
      </p:sp>
      <p:pic>
        <p:nvPicPr>
          <p:cNvPr id="9218" name="Picture 2" descr="E:\2012-04-25\DSC_02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3728" y="1554163"/>
            <a:ext cx="6788943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1.Сенсорная комната.</a:t>
            </a:r>
            <a:br>
              <a:rPr lang="ru-RU" dirty="0" smtClean="0"/>
            </a:br>
            <a:r>
              <a:rPr lang="ru-RU" dirty="0" smtClean="0"/>
              <a:t>2.Комната компьютерно  - игровых тренажеров.</a:t>
            </a:r>
            <a:endParaRPr lang="ru-RU" dirty="0"/>
          </a:p>
        </p:txBody>
      </p:sp>
      <p:pic>
        <p:nvPicPr>
          <p:cNvPr id="10242" name="Picture 2" descr="E:\2012-04-25\DSC_00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285992"/>
            <a:ext cx="4191000" cy="3643338"/>
          </a:xfrm>
          <a:prstGeom prst="rect">
            <a:avLst/>
          </a:prstGeom>
          <a:noFill/>
        </p:spPr>
      </p:pic>
      <p:pic>
        <p:nvPicPr>
          <p:cNvPr id="10243" name="Picture 3" descr="E:\2012-04-25\DSC_00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85992"/>
            <a:ext cx="4343400" cy="36242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Коррекционное развивающее направление в специализированном Детском доме.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928670"/>
            <a:ext cx="4290556" cy="761986"/>
          </a:xfrm>
        </p:spPr>
        <p:txBody>
          <a:bodyPr/>
          <a:lstStyle/>
          <a:p>
            <a:r>
              <a:rPr lang="ru-RU" dirty="0" smtClean="0"/>
              <a:t>Мягкие модули.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86314" y="285728"/>
            <a:ext cx="4150952" cy="1000132"/>
          </a:xfrm>
        </p:spPr>
        <p:txBody>
          <a:bodyPr>
            <a:noAutofit/>
          </a:bodyPr>
          <a:lstStyle/>
          <a:p>
            <a:r>
              <a:rPr lang="ru-RU" sz="1600" dirty="0" smtClean="0"/>
              <a:t>Комната </a:t>
            </a:r>
            <a:r>
              <a:rPr lang="ru-RU" sz="1600" b="1" dirty="0" smtClean="0"/>
              <a:t>Матессори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Девиз: </a:t>
            </a:r>
            <a:r>
              <a:rPr lang="ru-RU" sz="1600" b="1" dirty="0" smtClean="0"/>
              <a:t>«Помоги мне сделать – это самому.</a:t>
            </a:r>
            <a:endParaRPr lang="ru-RU" sz="1600" b="1" dirty="0"/>
          </a:p>
        </p:txBody>
      </p:sp>
      <p:pic>
        <p:nvPicPr>
          <p:cNvPr id="11266" name="Picture 2" descr="E:\2012-04-25\DSC_031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4291012" cy="2860675"/>
          </a:xfrm>
          <a:prstGeom prst="rect">
            <a:avLst/>
          </a:prstGeom>
          <a:noFill/>
        </p:spPr>
      </p:pic>
      <p:pic>
        <p:nvPicPr>
          <p:cNvPr id="11267" name="Picture 3" descr="E:\2012-04-25\Копия DSC_001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643050"/>
            <a:ext cx="4289425" cy="2859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Утро начинается с коррекционной работы.</a:t>
            </a:r>
            <a:br>
              <a:rPr lang="ru-RU" sz="3100" dirty="0" smtClean="0"/>
            </a:br>
            <a:r>
              <a:rPr lang="ru-RU" sz="3100" dirty="0" smtClean="0"/>
              <a:t>Комплекс упражнений проводится за 30 минут до занятия.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500042"/>
            <a:ext cx="4290556" cy="806470"/>
          </a:xfrm>
        </p:spPr>
        <p:txBody>
          <a:bodyPr>
            <a:normAutofit/>
          </a:bodyPr>
          <a:lstStyle/>
          <a:p>
            <a:r>
              <a:rPr lang="ru-RU" dirty="0" smtClean="0"/>
              <a:t>1.Массаж.</a:t>
            </a:r>
          </a:p>
          <a:p>
            <a:r>
              <a:rPr lang="ru-RU" dirty="0" smtClean="0"/>
              <a:t>2.Артекуляционная гимнастика.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404664"/>
            <a:ext cx="4292241" cy="1152128"/>
          </a:xfrm>
        </p:spPr>
        <p:txBody>
          <a:bodyPr>
            <a:noAutofit/>
          </a:bodyPr>
          <a:lstStyle/>
          <a:p>
            <a:r>
              <a:rPr lang="ru-RU" sz="1600" dirty="0" smtClean="0"/>
              <a:t>3. воздушная струя.</a:t>
            </a:r>
            <a:br>
              <a:rPr lang="ru-RU" sz="1600" dirty="0" smtClean="0"/>
            </a:br>
            <a:r>
              <a:rPr lang="ru-RU" sz="1600" dirty="0" smtClean="0"/>
              <a:t>4.Упражнения на дыхание.</a:t>
            </a:r>
          </a:p>
          <a:p>
            <a:r>
              <a:rPr lang="ru-RU" sz="1600" dirty="0" smtClean="0"/>
              <a:t>5. Составление индивидуальных программ на каждого ребенка по линиям развития</a:t>
            </a:r>
            <a:endParaRPr lang="ru-RU" sz="1600" dirty="0"/>
          </a:p>
        </p:txBody>
      </p:sp>
      <p:pic>
        <p:nvPicPr>
          <p:cNvPr id="21506" name="Picture 2" descr="E:\2012-04-25\ФОТО Д Р\Игры и упражнения на дыхание\Мои 02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14488"/>
            <a:ext cx="4291012" cy="3218259"/>
          </a:xfrm>
          <a:prstGeom prst="rect">
            <a:avLst/>
          </a:prstGeom>
          <a:noFill/>
        </p:spPr>
      </p:pic>
      <p:pic>
        <p:nvPicPr>
          <p:cNvPr id="8" name="Picture 2" descr="E:\2012-04-25\DSC_030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714488"/>
            <a:ext cx="4289425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572008"/>
            <a:ext cx="8701118" cy="928694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Здоровьесберегающие технологии.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Ориентируются на следующие тематические блоки.</a:t>
            </a:r>
            <a:br>
              <a:rPr lang="ru-RU" sz="2000" dirty="0" smtClean="0"/>
            </a:br>
            <a:r>
              <a:rPr lang="ru-RU" sz="2000" dirty="0" smtClean="0"/>
              <a:t>1.»Солнце, воздух, и вода- наши лучшие друзья»</a:t>
            </a:r>
            <a:br>
              <a:rPr lang="ru-RU" sz="2000" dirty="0" smtClean="0"/>
            </a:br>
            <a:r>
              <a:rPr lang="ru-RU" sz="2000" dirty="0" smtClean="0"/>
              <a:t>2»Движения основа жизни»</a:t>
            </a:r>
            <a:br>
              <a:rPr lang="ru-RU" sz="2000" dirty="0" smtClean="0"/>
            </a:br>
            <a:r>
              <a:rPr lang="ru-RU" sz="2000" dirty="0" smtClean="0"/>
              <a:t>3»Совет доктора Айболита»</a:t>
            </a:r>
            <a:br>
              <a:rPr lang="ru-RU" sz="2000" dirty="0" smtClean="0"/>
            </a:br>
            <a:r>
              <a:rPr lang="ru-RU" sz="2000" dirty="0" smtClean="0"/>
              <a:t>4»Здоровье всему голова»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Контрастное воздействие на стопу.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Овладения простейшими приёмами охраны зрения и дыхания.</a:t>
            </a:r>
            <a:endParaRPr lang="ru-RU" dirty="0"/>
          </a:p>
        </p:txBody>
      </p:sp>
      <p:pic>
        <p:nvPicPr>
          <p:cNvPr id="1026" name="Picture 2" descr="E:\SAM_125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285860"/>
            <a:ext cx="4005260" cy="2820804"/>
          </a:xfrm>
          <a:prstGeom prst="rect">
            <a:avLst/>
          </a:prstGeom>
          <a:noFill/>
        </p:spPr>
      </p:pic>
      <p:pic>
        <p:nvPicPr>
          <p:cNvPr id="5" name="Picture 2" descr="D:\Documents and Settings\Дом ребенка\Рабочий стол\SAM_127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285860"/>
            <a:ext cx="3781452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917</TotalTime>
  <Words>373</Words>
  <Application>Microsoft Office PowerPoint</Application>
  <PresentationFormat>Экран (4:3)</PresentationFormat>
  <Paragraphs>74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Трек</vt:lpstr>
      <vt:lpstr>Коррекционно-развивающая работа с                                   детьми     Окружной Специализированный Дом ребенка Ханты-Мансийского  Автономного округа.                                                                                 воспитатель: Белозёрова И.А      </vt:lpstr>
      <vt:lpstr>    Цель : </vt:lpstr>
      <vt:lpstr>Задачи.</vt:lpstr>
      <vt:lpstr> Коррекционное развивающее направление в специализированном Детском доме.</vt:lpstr>
      <vt:lpstr>Водолечение.</vt:lpstr>
      <vt:lpstr>1.Сенсорная комната. 2.Комната компьютерно  - игровых тренажеров.</vt:lpstr>
      <vt:lpstr>Коррекционное развивающее направление в специализированном Детском доме.</vt:lpstr>
      <vt:lpstr>Утро начинается с коррекционной работы. Комплекс упражнений проводится за 30 минут до занятия. </vt:lpstr>
      <vt:lpstr>Здоровьесберегающие технологии. Ориентируются на следующие тематические блоки. 1.»Солнце, воздух, и вода- наши лучшие друзья» 2»Движения основа жизни» 3»Совет доктора Айболита» 4»Здоровье всему голова»</vt:lpstr>
      <vt:lpstr>              Основные направления коррекционной педагогической  работы.  Песочная терапия рассматривается в контексте сказкотерапии,  1 среда для создания сказок и мифов. В песочнице происходит таинство мифотворчества и сказкотворчества.   2песочница рассматривается как посредник в установлении контакта с ребенком.   3. играя в песок, создавая свой мир, свою сказку, ребёнок чувствует себя настоящим волшебником.   </vt:lpstr>
      <vt:lpstr>    4. игры в песочнице позволяют преодолеть комплекс «плохого художника».   5. игра в песочнице не имеет методических ограничений, только общечеловеческие.  6.песочная картина позволяет глубоко постичь внутренний мир другого.   7. сказочная инструкция, наделяющая ребенка ролью волшебника, позволяет не только перенести в песочницу своё эмоциональное состояние, но и найти созидательные пути его изменения. «Теремок»</vt:lpstr>
      <vt:lpstr>Формирование эмоционально – волевой сферы ребенка.</vt:lpstr>
      <vt:lpstr>    Игровые занятия и развлечения с водой. Игры с водой    создают благоприятные условия для развития ощущения, сенсорного восприятия, концентрации внимания, речевого дыхания, умения чередовать длительный, плавный и сильный выдохи,  умения действовать по речевому сигналу взрослого, развития коммуникативных навыков, координации движений, моторики рук,   обучать различению объектов по величине,  проявления самостоятельности и активности, совершенствования орудийных действий. </vt:lpstr>
      <vt:lpstr>         развевающие игры с водой.    « Кулачек -стаканчик» « Чашка с водой « </vt:lpstr>
      <vt:lpstr>Наверное, никто не будет спорить, что игры с водой – это отличное настроение, повышенный эмоциональный  тонус, масса полезных впечатлений и знаний.</vt:lpstr>
      <vt:lpstr>   Арттерапия. (терапия искусством)  Основные функции арттерапии. 1.Катораксистическая (очищающая,  освобождающая от негативных состояний)  2.Регулятивная.(снятие нервно-психического напряжения. Регуляция психосоматических процессов.  3.Камуникотивно-рефлексивная. (обеспечивающая коррекцию нарушения общения, формирования адекватного межличностного поведения. </vt:lpstr>
      <vt:lpstr>Изотерапия . (рисование на крупе) Рисование крупами очень увлекательное, интересное и творческое занятие, которое отлично развивает моторику у ребенка.</vt:lpstr>
      <vt:lpstr>      Арттерапия. 1.Изотерапия. (рисование на крупе)      </vt:lpstr>
      <vt:lpstr>Изотерапия с детьми раннего возраста. Свобода действий - главный принцип в раннем возрасте.</vt:lpstr>
      <vt:lpstr>    Сущность арттерапии состоит в терапевтическом и  коррекционном воздействии искусства на ребёнка и проявляется в реконструировании психотравмирующей ситуации с помощью художественно – творческой деятельности,  </vt:lpstr>
      <vt:lpstr>Кинезитерапия. (танцтерапия)  Танцевально-двигательная терапия способствует формированию у ребенка музыкального вкуса, а арт-терапия в целом делает из маленького человека целостную личность, избавленную от внутренних конфликтов</vt:lpstr>
      <vt:lpstr>Иммаготерапия  ( лечебное воздействия через образ, театрализация). « Зайка» А. Барто.</vt:lpstr>
      <vt:lpstr>Сказкотерапия как средство развития самосознания</vt:lpstr>
      <vt:lpstr>Сказкотерапия как средство развития самосознания</vt:lpstr>
      <vt:lpstr>      Речевые игры с элементами  куклатерапии .  одна из форм своеобразной терапии, основанная на использовании игрушки, слова, музыки и движения. Они расширяют кругозор ребенка, улучшают звукопроизношение, позволяют закрепить сложные двигательные навыки, развивают чувство ритма интонационный слух, координацию движения со словом.   </vt:lpstr>
      <vt:lpstr>Игра на детских музыкальных инструментах</vt:lpstr>
      <vt:lpstr>Игротерапия. Игра как средство подготовки к будущей жизни </vt:lpstr>
      <vt:lpstr>       Арт-терапия во всем мире используется как один из самых эффективных способов психокоррекции. Танец расслабляет, лепка и рисование успокаивают, игротерапия для детей дает  возможность познать себя и окружающий мир и учит строить отношения со сверстниками. Ребенок, который посещает занятия по арт-терапии, вряд ли столкнется в будущем с непониманием и одиночеством. Он вырастет коммуникабельным и открытым к общению человеком. </vt:lpstr>
      <vt:lpstr>Коррекционно-развивающая среда.</vt:lpstr>
      <vt:lpstr>Коррекционно–развивающая среда.</vt:lpstr>
      <vt:lpstr>Коррекционно-развивающая среда.</vt:lpstr>
      <vt:lpstr>Коррекционно-развевающая среда.</vt:lpstr>
      <vt:lpstr>Коррекционно-развивающая среда.</vt:lpstr>
      <vt:lpstr>Спасибо. До новых встреч.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101</cp:revision>
  <dcterms:created xsi:type="dcterms:W3CDTF">2012-04-26T06:46:38Z</dcterms:created>
  <dcterms:modified xsi:type="dcterms:W3CDTF">2012-10-21T09:48:58Z</dcterms:modified>
</cp:coreProperties>
</file>