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12" autoAdjust="0"/>
  </p:normalViewPr>
  <p:slideViewPr>
    <p:cSldViewPr>
      <p:cViewPr varScale="1">
        <p:scale>
          <a:sx n="112" d="100"/>
          <a:sy n="112" d="100"/>
        </p:scale>
        <p:origin x="158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EBE75-C38B-4781-88D5-F2F60B39EDFE}" type="datetimeFigureOut">
              <a:rPr lang="ru-RU" smtClean="0"/>
              <a:pPr/>
              <a:t>04.09.2014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AF78E-9E10-4309-AA2A-7B9719B8AF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60000"/>
                <a:lumOff val="40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2974" y="3929066"/>
            <a:ext cx="5772136" cy="15001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между делом…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4780" y="3349602"/>
            <a:ext cx="4669220" cy="3508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:\DCIM\101MSDCF\DSC0231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628" y="35716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Математика</a:t>
            </a:r>
            <a:br>
              <a:rPr lang="ru-RU" sz="5400" dirty="0" smtClean="0">
                <a:solidFill>
                  <a:srgbClr val="FFFF00"/>
                </a:solidFill>
              </a:rPr>
            </a:b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Ешьте кашу, малыши - будете здоровы! (волшебная манка)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2530" name="Picture 2" descr="http://3.bp.blogspot.com/-1gihmPT9heo/UTH2o4fQ_JI/AAAAAAAACO0/M60IZEIVoFM/s640/%D0%B2%D0%BE%D0%BB%D1%88%D0%B5%D0%B1%D0%BD%D0%B0%D1%8F+%D0%BC%D0%B0%D0%BD%D0%BA%D0%B0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1714488"/>
            <a:ext cx="3000396" cy="1714512"/>
          </a:xfrm>
          <a:prstGeom prst="rect">
            <a:avLst/>
          </a:prstGeom>
          <a:noFill/>
        </p:spPr>
      </p:pic>
      <p:pic>
        <p:nvPicPr>
          <p:cNvPr id="22534" name="Picture 6" descr="http://3.bp.blogspot.com/-3A1gx-AxxSA/UTH2o3bFREI/AAAAAAAACO4/TL1ytphgV4c/s640/%D0%B2%D0%BE%D0%BB%D1%88%D0%B5%D0%B1%D0%BD%D0%B0%D1%8F+%D0%BC%D0%B0%D0%BD%D0%BA%D0%B0_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70" y="3071810"/>
            <a:ext cx="2928958" cy="17859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29058" y="1857364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Да потому что все рисунки на манке красивы, все буковки-циферки получаются, а это так важно для ребенка, чтобы ПОЛУЧИЛОСЬ!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1500174"/>
            <a:ext cx="2240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Почему волшебная?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500438"/>
            <a:ext cx="45005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листе бумаги ошибку красиво не исправить - карандаш-фломастер навсегда оставляет след, и если ошибся, то ошибся... </a:t>
            </a:r>
            <a:endParaRPr lang="ru-RU" dirty="0"/>
          </a:p>
        </p:txBody>
      </p:sp>
      <p:pic>
        <p:nvPicPr>
          <p:cNvPr id="22536" name="Picture 8" descr="http://2.bp.blogspot.com/-xU6nfWgvu6A/UTH2pkbhSGI/AAAAAAAACPA/oe4zJrFO3CQ/s640/%D0%B2%D0%BE%D0%BB%D1%88%D0%B5%D0%B1%D0%BD%D0%B0%D1%8F+%D0%BC%D0%B0%D0%BD%D0%BA%D0%B0_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4714884"/>
            <a:ext cx="3095604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143372" y="51435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 манка  - она волшебная! Легко можно избавиться от неудачной попытки и попробовать снова, пока не получится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герои слайда - СЧЕТНЫЕ ПАЛОЧКИ...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4071942"/>
            <a:ext cx="47148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строим длинные - короткие дорожки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строим лестницы, колодцы, железные дороги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строим дорожки, соблюдая ритм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и еще устраиваем превращения - это когда переложив одну-две палочки получаем другую фигуру.</a:t>
            </a:r>
          </a:p>
          <a:p>
            <a:endParaRPr lang="ru-RU" dirty="0"/>
          </a:p>
        </p:txBody>
      </p:sp>
      <p:pic>
        <p:nvPicPr>
          <p:cNvPr id="23554" name="Picture 2" descr="http://2.bp.blogspot.com/-30UuFHMJPnM/UTKjovaoO3I/AAAAAAAACPs/arI8YQ_7ZWY/s1600/%D0%B2%D0%BE%D0%BB%D1%88%D0%B5%D0%B1%D0%BD%D1%8B%D0%B5+%D0%BF%D0%B0%D0%BB%D0%BE%D1%87%D0%BA%D0%B8_%D0%BA%D0%BE%D0%BB%D0%BB%D0%B0%D0%B6+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1214422"/>
            <a:ext cx="3837747" cy="25003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428736"/>
            <a:ext cx="457200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Как можно использовать СЧЕТНЫЕ ПАЛОЧКИ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считаем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сортируем по цветам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выкладываем буквы - слова - цифры - примеры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строим схемы предложений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строим геометрические фигуры</a:t>
            </a:r>
          </a:p>
        </p:txBody>
      </p:sp>
      <p:pic>
        <p:nvPicPr>
          <p:cNvPr id="23556" name="Picture 4" descr="http://1.bp.blogspot.com/-mV1ZgpXziO4/UTKjq1ndBXI/AAAAAAAACP0/z-k0fH4uz3o/s640/%D0%B2%D0%BE%D0%BB%D1%88%D0%B5%D0%B1%D0%BD%D1%8B%D0%B5+%D0%BF%D0%B0%D0%BB%D0%BE%D1%87%D0%BA%D0%B8_%D0%BA%D0%BE%D0%BB%D0%BB%D0%B0%D0%B6+2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286256"/>
            <a:ext cx="4233363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1142984"/>
            <a:ext cx="4286280" cy="1071570"/>
          </a:xfrm>
        </p:spPr>
        <p:txBody>
          <a:bodyPr>
            <a:noAutofit/>
          </a:bodyPr>
          <a:lstStyle/>
          <a:p>
            <a:pPr algn="just" fontAlgn="base"/>
            <a:r>
              <a:rPr lang="ru-RU" sz="1600" b="1" cap="all" dirty="0"/>
              <a:t/>
            </a:r>
            <a:br>
              <a:rPr lang="ru-RU" sz="1600" b="1" cap="all" dirty="0"/>
            </a:br>
            <a:r>
              <a:rPr lang="ru-RU" sz="1800" dirty="0" smtClean="0">
                <a:solidFill>
                  <a:srgbClr val="002060"/>
                </a:solidFill>
              </a:rPr>
              <a:t>Предложите </a:t>
            </a:r>
            <a:r>
              <a:rPr lang="ru-RU" sz="1800" dirty="0">
                <a:solidFill>
                  <a:srgbClr val="002060"/>
                </a:solidFill>
              </a:rPr>
              <a:t>ребенку шнурок или кусок толстой нити и покажите, как обернуть его вокруг пуговиц, чтобы получилась </a:t>
            </a:r>
            <a:r>
              <a:rPr lang="ru-RU" sz="1800" dirty="0" smtClean="0">
                <a:solidFill>
                  <a:srgbClr val="002060"/>
                </a:solidFill>
              </a:rPr>
              <a:t>фигура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Matematika-dlya-doshkolnik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071546"/>
            <a:ext cx="4429156" cy="5283293"/>
          </a:xfrm>
        </p:spPr>
      </p:pic>
      <p:sp>
        <p:nvSpPr>
          <p:cNvPr id="5" name="Прямоугольник 4"/>
          <p:cNvSpPr/>
          <p:nvPr/>
        </p:nvSpPr>
        <p:spPr>
          <a:xfrm>
            <a:off x="5929322" y="2285992"/>
            <a:ext cx="1553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cap="all" dirty="0">
                <a:solidFill>
                  <a:schemeClr val="bg1"/>
                </a:solidFill>
              </a:rPr>
              <a:t>УСТНЫЙ СЧЕТ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643182"/>
            <a:ext cx="4214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Назовите некоторое число и попросите ребенка обернуть вокруг соответствующего количества пуговиц в линии.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3786190"/>
            <a:ext cx="3304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cap="all" dirty="0">
                <a:solidFill>
                  <a:schemeClr val="bg1"/>
                </a:solidFill>
              </a:rPr>
              <a:t>КЛАССИФИКАЦИЯ ПРЕДМЕТОВ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4214818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Дайте ребенку немного попрактиковаться, попросив его обернуть шнурки или нити вокруг определенной группы пуговиц, например, «большие пуговицы», «маленькие пуговицы» или «только красные».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785794"/>
            <a:ext cx="2544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cap="all" dirty="0">
                <a:solidFill>
                  <a:schemeClr val="bg1"/>
                </a:solidFill>
              </a:rPr>
              <a:t>МНОГООБРАЗИЕ ФОРМ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34" y="214290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«</a:t>
            </a:r>
            <a:r>
              <a:rPr lang="ru-RU" sz="3200" dirty="0" err="1" smtClean="0">
                <a:solidFill>
                  <a:srgbClr val="FFFF00"/>
                </a:solidFill>
              </a:rPr>
              <a:t>Шнуровочки</a:t>
            </a:r>
            <a:r>
              <a:rPr lang="ru-RU" sz="3200" dirty="0" smtClean="0">
                <a:solidFill>
                  <a:srgbClr val="FFFF00"/>
                </a:solidFill>
              </a:rPr>
              <a:t>, веревочки, пуговки…»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14422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rgbClr val="414141"/>
                </a:solidFill>
                <a:latin typeface="+mn-lt"/>
              </a:rPr>
              <a:t>Эту </a:t>
            </a:r>
            <a:r>
              <a:rPr lang="ru-RU" sz="2000" dirty="0" smtClean="0">
                <a:solidFill>
                  <a:srgbClr val="1C1C1C"/>
                </a:solidFill>
                <a:latin typeface="+mn-lt"/>
              </a:rPr>
              <a:t>игру</a:t>
            </a:r>
            <a:r>
              <a:rPr lang="ru-RU" sz="2000" dirty="0" smtClean="0">
                <a:solidFill>
                  <a:srgbClr val="414141"/>
                </a:solidFill>
                <a:latin typeface="+mn-lt"/>
              </a:rPr>
              <a:t> можно модифицировать как угодно, подстраиваясь под интересы ребенка. Вместо пилоток  могут быть короны, колпаки, билеты, монеты (их можно прятать в карман), хвостики (можно сзади крепить) и вообще все, что хорошо “</a:t>
            </a:r>
            <a:r>
              <a:rPr lang="ru-RU" sz="2000" dirty="0" smtClean="0">
                <a:solidFill>
                  <a:srgbClr val="1C1C1C"/>
                </a:solidFill>
                <a:latin typeface="+mn-lt"/>
              </a:rPr>
              <a:t>ложится</a:t>
            </a:r>
            <a:r>
              <a:rPr lang="ru-RU" sz="2000" dirty="0" smtClean="0">
                <a:solidFill>
                  <a:srgbClr val="414141"/>
                </a:solidFill>
                <a:latin typeface="+mn-lt"/>
              </a:rPr>
              <a:t>” на вашу </a:t>
            </a:r>
            <a:r>
              <a:rPr lang="ru-RU" sz="2000" dirty="0" smtClean="0">
                <a:solidFill>
                  <a:srgbClr val="1C1C1C"/>
                </a:solidFill>
                <a:latin typeface="+mn-lt"/>
              </a:rPr>
              <a:t>сюжетно-ролевую игру</a:t>
            </a:r>
            <a:r>
              <a:rPr lang="ru-RU" sz="2000" dirty="0" smtClean="0">
                <a:solidFill>
                  <a:srgbClr val="414141"/>
                </a:solidFill>
                <a:latin typeface="+mn-lt"/>
              </a:rPr>
              <a:t>. Кроме того, все эти предметы можно варьировать не только по цвету – а по любому признаку, например, величине или форме.</a:t>
            </a:r>
            <a:endParaRPr lang="ru-RU" sz="2000" dirty="0">
              <a:latin typeface="+mn-lt"/>
            </a:endParaRPr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286124"/>
            <a:ext cx="4415820" cy="2714644"/>
          </a:xfrm>
        </p:spPr>
      </p:pic>
      <p:sp>
        <p:nvSpPr>
          <p:cNvPr id="5" name="Прямоугольник 4"/>
          <p:cNvSpPr/>
          <p:nvPr/>
        </p:nvSpPr>
        <p:spPr>
          <a:xfrm>
            <a:off x="2928926" y="214290"/>
            <a:ext cx="3866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sz="2400" b="1" dirty="0">
                <a:solidFill>
                  <a:srgbClr val="FFFF00"/>
                </a:solidFill>
              </a:rPr>
              <a:t>Угадай цвет своей пилотки</a:t>
            </a:r>
            <a:r>
              <a:rPr lang="ru-RU" dirty="0">
                <a:solidFill>
                  <a:srgbClr val="FFFF00"/>
                </a:solidFill>
              </a:rPr>
              <a:t>!</a:t>
            </a:r>
          </a:p>
        </p:txBody>
      </p:sp>
      <p:pic>
        <p:nvPicPr>
          <p:cNvPr id="2050" name="Picture 2" descr="C:\Users\Ирина\Desktop\презентация\Угадай цвет своей пилотки!   Семейный блог_files\IMG_04991jpg-16160_178x1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143248"/>
            <a:ext cx="314327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« ГРУЗИ-ВЕЗИ »</a:t>
            </a:r>
            <a:r>
              <a:rPr lang="ru-RU" sz="3200" b="1" dirty="0">
                <a:solidFill>
                  <a:srgbClr val="FFFF00"/>
                </a:solidFill>
              </a:rPr>
              <a:t/>
            </a:r>
            <a:br>
              <a:rPr lang="ru-RU" sz="3200" b="1" dirty="0">
                <a:solidFill>
                  <a:srgbClr val="FFFF00"/>
                </a:solidFill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грузи-вези_nataliigromaster_0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596" y="857232"/>
            <a:ext cx="3929090" cy="2075567"/>
          </a:xfrm>
        </p:spPr>
      </p:pic>
      <p:sp>
        <p:nvSpPr>
          <p:cNvPr id="5" name="Прямоугольник 4"/>
          <p:cNvSpPr/>
          <p:nvPr/>
        </p:nvSpPr>
        <p:spPr>
          <a:xfrm>
            <a:off x="4500562" y="857233"/>
            <a:ext cx="36433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Детям предлагается </a:t>
            </a:r>
            <a:r>
              <a:rPr lang="ru-RU" dirty="0"/>
              <a:t>выбрать грузовичок, раскрашиваем его, а потом этот </a:t>
            </a:r>
            <a:r>
              <a:rPr lang="ru-RU" dirty="0" smtClean="0"/>
              <a:t>грузовичок </a:t>
            </a:r>
            <a:r>
              <a:rPr lang="ru-RU" dirty="0"/>
              <a:t>загружаем... конструктором (это может быть и другой груз). Для загрузки нужны  игральные кубики с точками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http://4.bp.blogspot.com/-f4vp3vnWz4s/UcdFhLkhQmI/AAAAAAAADls/nZ9Fg_8ddhI/s640/%D0%B4%D0%BE%D0%BC%D0%B8%D0%BD%D0%BE_natalliigromaster_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437112"/>
            <a:ext cx="7595413" cy="22252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32146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Бросаем кубик - считаем точки - "загружаем" столько деталей, сколько точек выпало на кубике. Можно использовать один или несколько кубиков с точками.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1071546"/>
            <a:ext cx="4400552" cy="868346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Игра</a:t>
            </a:r>
            <a:r>
              <a:rPr lang="ru-RU" sz="1800" dirty="0"/>
              <a:t> развивает не только логику у </a:t>
            </a:r>
            <a:r>
              <a:rPr lang="ru-RU" sz="1800" dirty="0" smtClean="0"/>
              <a:t>детей, </a:t>
            </a:r>
            <a:r>
              <a:rPr lang="ru-RU" sz="1800" dirty="0"/>
              <a:t>но и совершенствует навыки счета. </a:t>
            </a:r>
          </a:p>
        </p:txBody>
      </p:sp>
      <p:pic>
        <p:nvPicPr>
          <p:cNvPr id="1026" name="Picture 2" descr="C:\Users\Ирина\Desktop\презентация\Игра для развития логики у детей 3-6 лет   Семейный блог_files\IMAG0823jpg-219944_178x1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286124"/>
            <a:ext cx="4071966" cy="3429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00562" y="1857364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Суть игры заключается в том, что мы выкладываем два ряда предметов – один напротив другого. Визуально видно, что количество предметов равно.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3786190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Например, задание такого плана: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214818"/>
            <a:ext cx="44291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На парковке припарковалось шесть машин, в каждую машину село по одному водителю, сколько всего водителей?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57818" y="142852"/>
            <a:ext cx="2786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2800" b="1" dirty="0">
                <a:solidFill>
                  <a:srgbClr val="FFFF00"/>
                </a:solidFill>
              </a:rPr>
              <a:t>Два равных ряда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28638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Потом водители пришли в кафе и каждый съел по одному яблоку, сколько всего было яблок?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14289"/>
            <a:ext cx="4071966" cy="305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143380"/>
            <a:ext cx="4143404" cy="128588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dirty="0" smtClean="0"/>
              <a:t>Кидаем мячик </a:t>
            </a:r>
            <a:r>
              <a:rPr lang="ru-RU" sz="2200" dirty="0"/>
              <a:t>и </a:t>
            </a:r>
            <a:r>
              <a:rPr lang="ru-RU" sz="2200" dirty="0" smtClean="0"/>
              <a:t>называем </a:t>
            </a:r>
            <a:r>
              <a:rPr lang="ru-RU" sz="2200" dirty="0"/>
              <a:t>любое число. </a:t>
            </a:r>
            <a:r>
              <a:rPr lang="ru-RU" sz="2200" dirty="0" smtClean="0"/>
              <a:t>Ребенок </a:t>
            </a:r>
            <a:r>
              <a:rPr lang="ru-RU" sz="2200" dirty="0"/>
              <a:t>кидает мяч назад, называя следующее число. Устный счет в пределах одного становится очень быстрым!</a:t>
            </a:r>
          </a:p>
        </p:txBody>
      </p:sp>
      <p:pic>
        <p:nvPicPr>
          <p:cNvPr id="1026" name="Picture 2" descr="H:\DCIM\101MSDCF\DSC025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000692" y="-9215526"/>
            <a:ext cx="1800000" cy="2228881"/>
          </a:xfrm>
          <a:prstGeom prst="rect">
            <a:avLst/>
          </a:prstGeom>
          <a:noFill/>
        </p:spPr>
      </p:pic>
      <p:pic>
        <p:nvPicPr>
          <p:cNvPr id="6" name="Рисунок 5" descr="H:\DCIM\101MSDCF\DSC0258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857364"/>
            <a:ext cx="314327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:\DCIM\101MSDCF\DSC02347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4071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500562" y="285728"/>
            <a:ext cx="43577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Устный счет с мячом в руках.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85728"/>
            <a:ext cx="4757742" cy="9397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Математическое домино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://im7-tub-ru.yandex.net/i?id=10547929-4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876"/>
            <a:ext cx="3650482" cy="2500330"/>
          </a:xfrm>
          <a:prstGeom prst="rect">
            <a:avLst/>
          </a:prstGeom>
          <a:noFill/>
        </p:spPr>
      </p:pic>
      <p:pic>
        <p:nvPicPr>
          <p:cNvPr id="5" name="Рисунок 4" descr="H:\DCIM\101MSDCF\DSC0231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3571876"/>
            <a:ext cx="321471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24" y="1643050"/>
            <a:ext cx="7715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«Математическое домино»  состоит из  карточек, каждая из которых разделена на две части, на каждой записано задание, на другой ответ к другому заданию.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274638"/>
            <a:ext cx="5329246" cy="101122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Игра бирюльки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Бирюльки крупные в льняном мешоч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2828925" cy="381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00430" y="157161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Бирюльки — набор игрушечных предметов малого размера (посуды, лесенок, шляпок, палочек и т. д.), старинная русская настольная забава.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28625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Бирюльки хороши тем, что ребенок во время игры тренирует ловкость, внимание и терпение, развивает мелкую моторику и логическое мышление. Надо отметить, что играть в бирюльки интересно не только детям, но и взрослым.</a:t>
            </a:r>
            <a:endParaRPr lang="ru-RU" sz="2000" dirty="0"/>
          </a:p>
        </p:txBody>
      </p:sp>
      <p:pic>
        <p:nvPicPr>
          <p:cNvPr id="7" name="Рисунок 6" descr="H:\DCIM\101MSDCF\DSC0232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3357562"/>
            <a:ext cx="400049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b="1" dirty="0" smtClean="0">
                <a:solidFill>
                  <a:srgbClr val="FFFF00"/>
                </a:solidFill>
              </a:rPr>
              <a:t>ЗНАКОМОЕ НЕЗНАКОМОЕ ДОМИНО</a:t>
            </a:r>
            <a:br>
              <a:rPr lang="ru-RU" sz="2700" b="1" dirty="0" smtClean="0">
                <a:solidFill>
                  <a:srgbClr val="FFFF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(играем не по правилам</a:t>
            </a:r>
            <a:r>
              <a:rPr lang="ru-RU" sz="2700" dirty="0" smtClean="0">
                <a:solidFill>
                  <a:srgbClr val="FFFF00"/>
                </a:solidFill>
              </a:rPr>
              <a:t>)</a:t>
            </a:r>
            <a:endParaRPr lang="ru-RU" sz="2700" dirty="0">
              <a:solidFill>
                <a:srgbClr val="FFFF00"/>
              </a:solidFill>
            </a:endParaRPr>
          </a:p>
        </p:txBody>
      </p:sp>
      <p:pic>
        <p:nvPicPr>
          <p:cNvPr id="21508" name="Picture 4" descr="http://4.bp.blogspot.com/-V3JOoO8Oh8c/UcdFiTSA1CI/AAAAAAAADl8/rDn8LMvWTiY/s640/%D0%B4%D0%BE%D0%BC%D0%B8%D0%BD%D0%BE_natalliigromaster_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1571612"/>
            <a:ext cx="6286544" cy="309418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4857760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Домино можно использовать для составления и решения примеров.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214950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Ребята выбирают домино и раскладывают их в ячейки.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5657671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Примеры можно записывать разными способами.</a:t>
            </a:r>
          </a:p>
          <a:p>
            <a:r>
              <a:rPr lang="ru-RU" dirty="0" smtClean="0"/>
              <a:t> Можно зарисовывать точки, повторяя "узор".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403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между делом…</vt:lpstr>
      <vt:lpstr> Предложите ребенку шнурок или кусок толстой нити и покажите, как обернуть его вокруг пуговиц, чтобы получилась фигура</vt:lpstr>
      <vt:lpstr>Эту игру можно модифицировать как угодно, подстраиваясь под интересы ребенка. Вместо пилоток  могут быть короны, колпаки, билеты, монеты (их можно прятать в карман), хвостики (можно сзади крепить) и вообще все, что хорошо “ложится” на вашу сюжетно-ролевую игру. Кроме того, все эти предметы можно варьировать не только по цвету – а по любому признаку, например, величине или форме.</vt:lpstr>
      <vt:lpstr>« ГРУЗИ-ВЕЗИ » </vt:lpstr>
      <vt:lpstr>Игра развивает не только логику у детей, но и совершенствует навыки счета. </vt:lpstr>
      <vt:lpstr> Кидаем мячик и называем любое число. Ребенок кидает мяч назад, называя следующее число. Устный счет в пределах одного становится очень быстрым!</vt:lpstr>
      <vt:lpstr>Математическое домино</vt:lpstr>
      <vt:lpstr>Игра бирюльки</vt:lpstr>
      <vt:lpstr>ЗНАКОМОЕ НЕЗНАКОМОЕ ДОМИНО (играем не по правилам)</vt:lpstr>
      <vt:lpstr>Ешьте кашу, малыши - будете здоровы! (волшебная манка)</vt:lpstr>
      <vt:lpstr>герои слайда - СЧЕТНЫЕ ПАЛОЧКИ...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между делом…</dc:title>
  <dc:creator>Ирина</dc:creator>
  <cp:lastModifiedBy>Павел</cp:lastModifiedBy>
  <cp:revision>24</cp:revision>
  <dcterms:created xsi:type="dcterms:W3CDTF">2013-09-29T14:49:29Z</dcterms:created>
  <dcterms:modified xsi:type="dcterms:W3CDTF">2014-09-04T16:51:04Z</dcterms:modified>
</cp:coreProperties>
</file>