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2"/>
  </p:notesMasterIdLst>
  <p:sldIdLst>
    <p:sldId id="256" r:id="rId2"/>
    <p:sldId id="280" r:id="rId3"/>
    <p:sldId id="297" r:id="rId4"/>
    <p:sldId id="311" r:id="rId5"/>
    <p:sldId id="313" r:id="rId6"/>
    <p:sldId id="299" r:id="rId7"/>
    <p:sldId id="302" r:id="rId8"/>
    <p:sldId id="304" r:id="rId9"/>
    <p:sldId id="305" r:id="rId10"/>
    <p:sldId id="315" r:id="rId11"/>
    <p:sldId id="350" r:id="rId12"/>
    <p:sldId id="278" r:id="rId13"/>
    <p:sldId id="321" r:id="rId14"/>
    <p:sldId id="339" r:id="rId15"/>
    <p:sldId id="308" r:id="rId16"/>
    <p:sldId id="329" r:id="rId17"/>
    <p:sldId id="323" r:id="rId18"/>
    <p:sldId id="330" r:id="rId19"/>
    <p:sldId id="343" r:id="rId20"/>
    <p:sldId id="353" r:id="rId21"/>
    <p:sldId id="337" r:id="rId22"/>
    <p:sldId id="332" r:id="rId23"/>
    <p:sldId id="333" r:id="rId24"/>
    <p:sldId id="267" r:id="rId25"/>
    <p:sldId id="316" r:id="rId26"/>
    <p:sldId id="275" r:id="rId27"/>
    <p:sldId id="341" r:id="rId28"/>
    <p:sldId id="276" r:id="rId29"/>
    <p:sldId id="344" r:id="rId30"/>
    <p:sldId id="345" r:id="rId31"/>
    <p:sldId id="295" r:id="rId32"/>
    <p:sldId id="346" r:id="rId33"/>
    <p:sldId id="285" r:id="rId34"/>
    <p:sldId id="284" r:id="rId35"/>
    <p:sldId id="283" r:id="rId36"/>
    <p:sldId id="281" r:id="rId37"/>
    <p:sldId id="257" r:id="rId38"/>
    <p:sldId id="351" r:id="rId39"/>
    <p:sldId id="287" r:id="rId40"/>
    <p:sldId id="35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2" autoAdjust="0"/>
    <p:restoredTop sz="94660"/>
  </p:normalViewPr>
  <p:slideViewPr>
    <p:cSldViewPr>
      <p:cViewPr varScale="1">
        <p:scale>
          <a:sx n="110" d="100"/>
          <a:sy n="110" d="100"/>
        </p:scale>
        <p:origin x="181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170538889895081E-2"/>
          <c:y val="0.24903339165937599"/>
          <c:w val="0.43700043602461242"/>
          <c:h val="0.6487642169728791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4"/>
            <c:bubble3D val="0"/>
            <c:explosion val="27"/>
          </c:dPt>
          <c:cat>
            <c:strRef>
              <c:f>Лист1!$A$2:$A$7</c:f>
              <c:strCache>
                <c:ptCount val="6"/>
                <c:pt idx="0">
                  <c:v>11 детей (13%) способности к изучению иностранных языков</c:v>
                </c:pt>
                <c:pt idx="1">
                  <c:v>12 детей (14,3%) с артистическими способностями</c:v>
                </c:pt>
                <c:pt idx="2">
                  <c:v>16 детей (19%) со спортивными способностями</c:v>
                </c:pt>
                <c:pt idx="3">
                  <c:v>18 детей (21,4%) с музыкальными способностями</c:v>
                </c:pt>
                <c:pt idx="4">
                  <c:v>21 ребенок (25%) с интеллектуальными способностями</c:v>
                </c:pt>
                <c:pt idx="5">
                  <c:v>24 ребенка (28,6%) с художественно - эстетическими способностями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 formatCode="0%">
                  <c:v>0.13</c:v>
                </c:pt>
                <c:pt idx="1">
                  <c:v>0.14300000000000004</c:v>
                </c:pt>
                <c:pt idx="2" formatCode="0%">
                  <c:v>0.19000000000000009</c:v>
                </c:pt>
                <c:pt idx="3">
                  <c:v>0.21400000000000008</c:v>
                </c:pt>
                <c:pt idx="4" formatCode="0%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47121219788364488"/>
          <c:y val="0.23724773986585024"/>
          <c:w val="0.43921423114326741"/>
          <c:h val="0.76275226013415032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0.21094</cdr:x>
      <cdr:y>0.56284</cdr:y>
    </cdr:from>
    <cdr:to>
      <cdr:x>0.31094</cdr:x>
      <cdr:y>0.73771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28794" y="294320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A503A-597C-4D0A-865F-F99132B6EF45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F2123E-4757-4DA3-95DB-86448F0089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793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2123E-4757-4DA3-95DB-86448F0089B1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048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4170-A477-401A-BAFA-161272372286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EB6D2-861D-4A1E-B2AC-62804E686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4170-A477-401A-BAFA-161272372286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EB6D2-861D-4A1E-B2AC-62804E686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4170-A477-401A-BAFA-161272372286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EB6D2-861D-4A1E-B2AC-62804E686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4170-A477-401A-BAFA-161272372286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EB6D2-861D-4A1E-B2AC-62804E686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4170-A477-401A-BAFA-161272372286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EB6D2-861D-4A1E-B2AC-62804E686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4170-A477-401A-BAFA-161272372286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EB6D2-861D-4A1E-B2AC-62804E686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4170-A477-401A-BAFA-161272372286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EB6D2-861D-4A1E-B2AC-62804E686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4170-A477-401A-BAFA-161272372286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EB6D2-861D-4A1E-B2AC-62804E686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4170-A477-401A-BAFA-161272372286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EB6D2-861D-4A1E-B2AC-62804E686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4170-A477-401A-BAFA-161272372286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EB6D2-861D-4A1E-B2AC-62804E6867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74170-A477-401A-BAFA-161272372286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64EB6D2-861D-4A1E-B2AC-62804E6867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174170-A477-401A-BAFA-161272372286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64EB6D2-861D-4A1E-B2AC-62804E6867B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071546"/>
            <a:ext cx="7851648" cy="212885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857232"/>
            <a:ext cx="7854696" cy="525658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800" b="1" dirty="0" smtClean="0"/>
              <a:t>Рабочая программа </a:t>
            </a:r>
            <a:br>
              <a:rPr lang="ru-RU" sz="2800" b="1" dirty="0" smtClean="0"/>
            </a:br>
            <a:r>
              <a:rPr lang="ru-RU" sz="2800" b="1" dirty="0" smtClean="0"/>
              <a:t>дополнительной (кружковой) образовательной работы</a:t>
            </a:r>
          </a:p>
          <a:p>
            <a:pPr algn="ctr"/>
            <a:r>
              <a:rPr lang="ru-RU" sz="2800" b="1" dirty="0" smtClean="0"/>
              <a:t> с детьми (5-6 лет)</a:t>
            </a:r>
          </a:p>
          <a:p>
            <a:pPr algn="ctr"/>
            <a:r>
              <a:rPr lang="ru-RU" sz="2800" b="1" dirty="0" smtClean="0"/>
              <a:t>подготовительной к школе группы</a:t>
            </a:r>
          </a:p>
          <a:p>
            <a:pPr algn="ctr"/>
            <a:r>
              <a:rPr lang="ru-RU" sz="2800" b="1" dirty="0" smtClean="0"/>
              <a:t>АНО «Прогимназия №14 «</a:t>
            </a:r>
            <a:r>
              <a:rPr lang="ru-RU" sz="2800" b="1" dirty="0" err="1" smtClean="0"/>
              <a:t>Журавушка</a:t>
            </a:r>
            <a:r>
              <a:rPr lang="ru-RU" sz="2800" b="1" dirty="0" smtClean="0"/>
              <a:t>»</a:t>
            </a:r>
          </a:p>
          <a:p>
            <a:pPr algn="ctr"/>
            <a:endParaRPr lang="ru-RU" sz="2800" b="1" dirty="0" smtClean="0"/>
          </a:p>
          <a:p>
            <a:r>
              <a:rPr lang="ru-RU" sz="2200" b="1" dirty="0" smtClean="0"/>
              <a:t>Программа разработана:</a:t>
            </a:r>
            <a:r>
              <a:rPr lang="ru-RU" dirty="0" smtClean="0"/>
              <a:t> </a:t>
            </a:r>
          </a:p>
          <a:p>
            <a:r>
              <a:rPr lang="ru-RU" sz="2200" dirty="0" smtClean="0"/>
              <a:t>старший воспитатель </a:t>
            </a:r>
            <a:r>
              <a:rPr lang="en-US" sz="2200" dirty="0" smtClean="0"/>
              <a:t>I</a:t>
            </a:r>
            <a:r>
              <a:rPr lang="ru-RU" sz="2200" dirty="0" smtClean="0"/>
              <a:t> кв. категории  </a:t>
            </a:r>
          </a:p>
          <a:p>
            <a:r>
              <a:rPr lang="ru-RU" sz="2200" dirty="0" smtClean="0"/>
              <a:t>Казанова Елена Анатольевна;</a:t>
            </a:r>
          </a:p>
          <a:p>
            <a:r>
              <a:rPr lang="ru-RU" sz="2200" dirty="0" smtClean="0"/>
              <a:t>воспитатель средней группы </a:t>
            </a:r>
            <a:r>
              <a:rPr lang="en-US" sz="2200" dirty="0" smtClean="0"/>
              <a:t>II</a:t>
            </a:r>
            <a:r>
              <a:rPr lang="ru-RU" sz="2200" dirty="0" smtClean="0"/>
              <a:t> кв. категории  </a:t>
            </a:r>
          </a:p>
          <a:p>
            <a:r>
              <a:rPr lang="ru-RU" sz="2200" dirty="0" smtClean="0"/>
              <a:t>Шакирова </a:t>
            </a:r>
            <a:r>
              <a:rPr lang="ru-RU" sz="2200" dirty="0" err="1" smtClean="0"/>
              <a:t>Гульсира</a:t>
            </a:r>
            <a:r>
              <a:rPr lang="ru-RU" sz="2200" dirty="0" smtClean="0"/>
              <a:t> </a:t>
            </a:r>
            <a:r>
              <a:rPr lang="ru-RU" sz="2200" dirty="0" err="1" smtClean="0"/>
              <a:t>Римовна</a:t>
            </a:r>
            <a:endParaRPr lang="ru-RU" sz="2200" dirty="0" smtClean="0"/>
          </a:p>
          <a:p>
            <a:pPr algn="ctr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Диагностика  детей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2013-12-13 11.12.1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1673316"/>
            <a:ext cx="3275856" cy="4708012"/>
          </a:xfrm>
          <a:prstGeom prst="rect">
            <a:avLst/>
          </a:prstGeom>
        </p:spPr>
      </p:pic>
      <p:pic>
        <p:nvPicPr>
          <p:cNvPr id="5" name="Содержимое 3" descr="2013-12-13 11.11.2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1556792"/>
            <a:ext cx="3233854" cy="2160240"/>
          </a:xfrm>
          <a:prstGeom prst="rect">
            <a:avLst/>
          </a:prstGeom>
        </p:spPr>
      </p:pic>
      <p:pic>
        <p:nvPicPr>
          <p:cNvPr id="6" name="Рисунок 5" descr="2013-12-13 11.13.16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4005064"/>
            <a:ext cx="3472404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>
            <a:normAutofit lnSpcReduction="10000"/>
          </a:bodyPr>
          <a:lstStyle/>
          <a:p>
            <a:pPr lvl="0"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Всестороннее развитие детей</a:t>
            </a:r>
          </a:p>
          <a:p>
            <a:pPr lvl="0" algn="ctr">
              <a:buNone/>
            </a:pPr>
            <a:endParaRPr lang="ru-RU" dirty="0" smtClean="0"/>
          </a:p>
          <a:p>
            <a:pPr lvl="0"/>
            <a:r>
              <a:rPr lang="ru-RU" dirty="0" smtClean="0"/>
              <a:t>студия дизайнерского искусства «Имидж –салон «Леди стиль»</a:t>
            </a:r>
          </a:p>
          <a:p>
            <a:pPr lvl="0"/>
            <a:r>
              <a:rPr lang="ru-RU" dirty="0" smtClean="0"/>
              <a:t>студия художественного труда «Чудеса в решете»</a:t>
            </a:r>
          </a:p>
          <a:p>
            <a:pPr lvl="0"/>
            <a:r>
              <a:rPr lang="ru-RU" dirty="0" smtClean="0"/>
              <a:t>хореографическая студия бального танца «Вдохновение»</a:t>
            </a:r>
          </a:p>
          <a:p>
            <a:pPr lvl="0"/>
            <a:r>
              <a:rPr lang="ru-RU" dirty="0" smtClean="0"/>
              <a:t>театральная студия «В гостях у сказки»</a:t>
            </a:r>
          </a:p>
          <a:p>
            <a:pPr lvl="0"/>
            <a:r>
              <a:rPr lang="ru-RU" dirty="0" smtClean="0"/>
              <a:t>вокальная студия «Голосок»</a:t>
            </a:r>
          </a:p>
          <a:p>
            <a:pPr lvl="0"/>
            <a:r>
              <a:rPr lang="ru-RU" dirty="0" smtClean="0"/>
              <a:t>инструментальная студия «</a:t>
            </a:r>
            <a:r>
              <a:rPr lang="ru-RU" dirty="0" err="1" smtClean="0"/>
              <a:t>До-ми-солька</a:t>
            </a:r>
            <a:r>
              <a:rPr lang="ru-RU" dirty="0" smtClean="0"/>
              <a:t>»</a:t>
            </a:r>
          </a:p>
          <a:p>
            <a:pPr lvl="0"/>
            <a:r>
              <a:rPr lang="ru-RU" dirty="0" smtClean="0"/>
              <a:t>студия сказочного творчества «</a:t>
            </a:r>
            <a:r>
              <a:rPr lang="ru-RU" dirty="0" err="1" smtClean="0"/>
              <a:t>Экияттэ</a:t>
            </a:r>
            <a:r>
              <a:rPr lang="ru-RU" dirty="0" smtClean="0"/>
              <a:t> </a:t>
            </a:r>
            <a:r>
              <a:rPr lang="ru-RU" dirty="0" err="1" smtClean="0"/>
              <a:t>кунакта</a:t>
            </a:r>
            <a:r>
              <a:rPr lang="ru-RU" dirty="0" smtClean="0"/>
              <a:t>»</a:t>
            </a:r>
          </a:p>
          <a:p>
            <a:pPr lvl="0"/>
            <a:r>
              <a:rPr lang="ru-RU" dirty="0" smtClean="0"/>
              <a:t>лингвистическая студия «</a:t>
            </a:r>
            <a:r>
              <a:rPr lang="ru-RU" dirty="0" err="1" smtClean="0"/>
              <a:t>Жаухар</a:t>
            </a:r>
            <a:r>
              <a:rPr lang="ru-RU" dirty="0" smtClean="0"/>
              <a:t>»</a:t>
            </a:r>
          </a:p>
          <a:p>
            <a:pPr lvl="0"/>
            <a:r>
              <a:rPr lang="ru-RU" dirty="0" smtClean="0"/>
              <a:t>спортивная секция «А, вам слабо?»</a:t>
            </a:r>
          </a:p>
          <a:p>
            <a:endParaRPr lang="ru-RU" dirty="0"/>
          </a:p>
        </p:txBody>
      </p:sp>
      <p:pic>
        <p:nvPicPr>
          <p:cNvPr id="4" name="Рисунок 3" descr="1111111111i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240" y="5445224"/>
            <a:ext cx="1979712" cy="111219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222222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38781">
            <a:off x="932580" y="4242583"/>
            <a:ext cx="2442669" cy="241052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404664"/>
            <a:ext cx="4320480" cy="2736304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Имидж – салон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«Леди – стиль»</a:t>
            </a:r>
          </a:p>
        </p:txBody>
      </p:sp>
      <p:pic>
        <p:nvPicPr>
          <p:cNvPr id="5" name="Рисунок 4" descr="SL73661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3374994"/>
            <a:ext cx="4296477" cy="3222358"/>
          </a:xfrm>
          <a:prstGeom prst="rect">
            <a:avLst/>
          </a:prstGeom>
        </p:spPr>
      </p:pic>
      <p:pic>
        <p:nvPicPr>
          <p:cNvPr id="7" name="Рисунок 6" descr="SL736607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628800"/>
            <a:ext cx="3672408" cy="2754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 descr="C:\Users\Пользователь\Desktop\Проект\2013-12-11 18.09.3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7704856" cy="5485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адикова Дарья 4 года.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608789" y="-160517"/>
            <a:ext cx="5538996" cy="7677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7041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Аппликация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 из бросового материала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2185974" cy="1422082"/>
          </a:xfrm>
        </p:spPr>
        <p:txBody>
          <a:bodyPr/>
          <a:lstStyle/>
          <a:p>
            <a:r>
              <a:rPr lang="ru-RU" dirty="0" err="1" smtClean="0"/>
              <a:t>ооо</a:t>
            </a:r>
            <a:endParaRPr lang="ru-RU" dirty="0"/>
          </a:p>
        </p:txBody>
      </p:sp>
      <p:pic>
        <p:nvPicPr>
          <p:cNvPr id="7" name="Рисунок 6" descr="138120678586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0562" y="3929066"/>
            <a:ext cx="4095779" cy="2643206"/>
          </a:xfrm>
          <a:prstGeom prst="rect">
            <a:avLst/>
          </a:prstGeom>
        </p:spPr>
      </p:pic>
      <p:pic>
        <p:nvPicPr>
          <p:cNvPr id="8" name="Рисунок 7" descr="13812067485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714488"/>
            <a:ext cx="3657600" cy="4876800"/>
          </a:xfrm>
          <a:prstGeom prst="rect">
            <a:avLst/>
          </a:prstGeom>
        </p:spPr>
      </p:pic>
      <p:pic>
        <p:nvPicPr>
          <p:cNvPr id="10" name="Рисунок 9" descr="1381206760979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942" y="1643050"/>
            <a:ext cx="2737192" cy="2500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3-12-11 18.15.3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052736"/>
            <a:ext cx="4716016" cy="5805264"/>
          </a:xfrm>
        </p:spPr>
      </p:pic>
      <p:pic>
        <p:nvPicPr>
          <p:cNvPr id="5" name="Рисунок 4" descr="2013-12-11 18.15.5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456" y="1052736"/>
            <a:ext cx="4423544" cy="5805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3-12-11 18.13.5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24744"/>
            <a:ext cx="4434019" cy="5733256"/>
          </a:xfrm>
        </p:spPr>
      </p:pic>
      <p:pic>
        <p:nvPicPr>
          <p:cNvPr id="5" name="Рисунок 4" descr="2013-12-11 18.14.4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6831" y="1124744"/>
            <a:ext cx="4947169" cy="5733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1224136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Я очень довольна ее результатом. Так держать, Фантазия так и блещет….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Использовать рисунки Лизы в выставке детских рисунков в холле Прогимназии в конкурсах….)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5" descr="C:\Users\Пользователь\Desktop\Проект\2013-12-11 18.11.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5004048" cy="4797152"/>
          </a:xfrm>
          <a:prstGeom prst="rect">
            <a:avLst/>
          </a:prstGeom>
          <a:noFill/>
        </p:spPr>
      </p:pic>
      <p:pic>
        <p:nvPicPr>
          <p:cNvPr id="5" name="Picture 1" descr="C:\Users\Пользователь\Desktop\Проект\2013-12-11 18.10.4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060848"/>
            <a:ext cx="4427984" cy="4797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3-12-13 11.32.49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56395"/>
            <a:ext cx="4726492" cy="5901605"/>
          </a:xfrm>
        </p:spPr>
      </p:pic>
      <p:pic>
        <p:nvPicPr>
          <p:cNvPr id="5" name="Рисунок 4" descr="2013-12-13 11.34.0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38" y="980728"/>
            <a:ext cx="4500562" cy="58772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00166" y="1214422"/>
            <a:ext cx="5357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Дети получают удовлетворение и чувство самоутверждения от достигнутых результатов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571480"/>
            <a:ext cx="3686172" cy="575312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ru-RU" i="1" dirty="0" smtClean="0"/>
          </a:p>
          <a:p>
            <a:pPr algn="ctr">
              <a:buNone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“</a:t>
            </a:r>
            <a:r>
              <a:rPr lang="ru-RU" sz="4400" b="1" i="1" dirty="0" smtClean="0">
                <a:solidFill>
                  <a:schemeClr val="accent1">
                    <a:lumMod val="75000"/>
                  </a:schemeClr>
                </a:solidFill>
                <a:latin typeface="Allegretto Script One" pitchFamily="66" charset="-52"/>
              </a:rPr>
              <a:t>Д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Agatha-Modern" pitchFamily="34" charset="0"/>
              </a:rPr>
              <a:t>ети – прирождённые художники, учёные, изобретатели –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Agatha-Modern" pitchFamily="34" charset="0"/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Agatha-Modern" pitchFamily="34" charset="0"/>
              </a:rPr>
              <a:t>видят мир во всей его свежести и первозданности; каждый 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Agatha-Modern" pitchFamily="34" charset="0"/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Agatha-Modern" pitchFamily="34" charset="0"/>
              </a:rPr>
              <a:t>день они заново придумывают свою жизнь. Они любят 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Agatha-Modern" pitchFamily="34" charset="0"/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Agatha-Modern" pitchFamily="34" charset="0"/>
              </a:rPr>
              <a:t>экспериментировать, и смотрят на чудеса окружающего 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Agatha-Modern" pitchFamily="34" charset="0"/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Agatha-Modern" pitchFamily="34" charset="0"/>
              </a:rPr>
              <a:t>мира с удивлением и восторгом”.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Agatha-Modern" pitchFamily="34" charset="0"/>
            </a:endParaRPr>
          </a:p>
          <a:p>
            <a:pPr algn="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 (</a:t>
            </a:r>
            <a:r>
              <a:rPr lang="ru-RU" sz="1600" dirty="0" err="1" smtClean="0">
                <a:solidFill>
                  <a:schemeClr val="accent1">
                    <a:lumMod val="75000"/>
                  </a:schemeClr>
                </a:solidFill>
              </a:rPr>
              <a:t>П.Вайнцвайг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266" name="Picture 2" descr="http://qrok.net/uploads/posts/2011-05/thumbs/1304322022_children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000108"/>
            <a:ext cx="4716016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387424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Так проходят наши выставки</a:t>
            </a:r>
            <a:endParaRPr lang="ru-RU" dirty="0"/>
          </a:p>
        </p:txBody>
      </p:sp>
      <p:pic>
        <p:nvPicPr>
          <p:cNvPr id="4" name="Содержимое 3" descr="2013-12-13 11.25.29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58" y="1071546"/>
            <a:ext cx="4070826" cy="5572164"/>
          </a:xfrm>
        </p:spPr>
      </p:pic>
      <p:pic>
        <p:nvPicPr>
          <p:cNvPr id="5" name="Рисунок 4" descr="2013-12-13 11.26.0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620" y="1071546"/>
            <a:ext cx="5000660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Мое мнение, что Лиза склонна к придумыванию фасонов одежды….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Содержимое 3" descr="2013-12-11 18.22.5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700808"/>
            <a:ext cx="3333713" cy="4691280"/>
          </a:xfrm>
          <a:prstGeom prst="rect">
            <a:avLst/>
          </a:prstGeom>
        </p:spPr>
      </p:pic>
      <p:pic>
        <p:nvPicPr>
          <p:cNvPr id="6" name="Рисунок 5" descr="2013-12-11 18.23.0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1746227"/>
            <a:ext cx="3491880" cy="4707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151216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Чтобы не появилось однообразие , расширяем технику рисования. Добавляем бисер, цветной песок,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паетки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, рисование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блопеной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…..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013-12-11 18.16.2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2232386"/>
            <a:ext cx="3169436" cy="4364966"/>
          </a:xfrm>
          <a:prstGeom prst="rect">
            <a:avLst/>
          </a:prstGeom>
        </p:spPr>
      </p:pic>
      <p:pic>
        <p:nvPicPr>
          <p:cNvPr id="6" name="Содержимое 3" descr="2013-12-11 18.16.16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2204864"/>
            <a:ext cx="3148679" cy="4437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0" y="692696"/>
            <a:ext cx="8964488" cy="158417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Дети с удовольствием моделируют одежду не только для кукол, но и для взрослых.  Очень нравятся аппликации из фольги, фантиков от конфет, ткань, мех, пух и др. материал.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9" name="Picture 7" descr="C:\Users\Пользователь\Desktop\Проект\2013-12-11 18.12.2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2915816" cy="4653136"/>
          </a:xfrm>
          <a:prstGeom prst="rect">
            <a:avLst/>
          </a:prstGeom>
          <a:noFill/>
        </p:spPr>
      </p:pic>
      <p:pic>
        <p:nvPicPr>
          <p:cNvPr id="10" name="Рисунок 9" descr="2013-12-11 18.11.3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2204864"/>
            <a:ext cx="3456384" cy="4653136"/>
          </a:xfrm>
          <a:prstGeom prst="rect">
            <a:avLst/>
          </a:prstGeom>
        </p:spPr>
      </p:pic>
      <p:pic>
        <p:nvPicPr>
          <p:cNvPr id="11" name="Рисунок 10" descr="2013-12-11 18.11.07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2204864"/>
            <a:ext cx="3059832" cy="4653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23528" y="764704"/>
            <a:ext cx="8640960" cy="151216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Таким образом накапливается много интересного материала.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(И можно организовать персональную выставку )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«Знакомьтесь будущий модельер – Лиза»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Содержимое 3" descr="2013-12-11 18.19.3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48880"/>
            <a:ext cx="2699792" cy="4509120"/>
          </a:xfrm>
          <a:prstGeom prst="rect">
            <a:avLst/>
          </a:prstGeom>
        </p:spPr>
      </p:pic>
      <p:pic>
        <p:nvPicPr>
          <p:cNvPr id="9" name="Рисунок 8" descr="2013-12-11 18.20.4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814" y="2348880"/>
            <a:ext cx="3102186" cy="4509120"/>
          </a:xfrm>
          <a:prstGeom prst="rect">
            <a:avLst/>
          </a:prstGeom>
        </p:spPr>
      </p:pic>
      <p:pic>
        <p:nvPicPr>
          <p:cNvPr id="10" name="Содержимое 3" descr="2013-12-11 18.23.1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2348880"/>
            <a:ext cx="2771800" cy="450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Далее моделировали одежду для разных представителей профессии…</a:t>
            </a:r>
            <a:endParaRPr lang="ru-RU" sz="2800" b="1" dirty="0">
              <a:latin typeface="+mn-lt"/>
            </a:endParaRPr>
          </a:p>
        </p:txBody>
      </p:sp>
      <p:pic>
        <p:nvPicPr>
          <p:cNvPr id="49153" name="Picture 1" descr="C:\Users\Пользователь\Desktop\Проект\2013-12-11 18.11.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3647695" cy="4680520"/>
          </a:xfrm>
          <a:prstGeom prst="rect">
            <a:avLst/>
          </a:prstGeom>
          <a:noFill/>
        </p:spPr>
      </p:pic>
      <p:pic>
        <p:nvPicPr>
          <p:cNvPr id="4" name="Picture 2" descr="C:\Users\Пользователь\Desktop\Проект\2013-12-11 18.03.3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772816"/>
            <a:ext cx="3169301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Елизавета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6321" name="Picture 1" descr="C:\Users\Пользователь\Desktop\Проект\2013-12-11 18.03.4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1340768"/>
            <a:ext cx="4824536" cy="5116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5" name="Picture 5" descr="C:\Users\Пользователь\Desktop\Проект\2013-12-11 18.10.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5532106" cy="5301208"/>
          </a:xfrm>
          <a:prstGeom prst="rect">
            <a:avLst/>
          </a:prstGeom>
          <a:noFill/>
        </p:spPr>
      </p:pic>
      <p:pic>
        <p:nvPicPr>
          <p:cNvPr id="51206" name="Picture 6" descr="C:\Users\Пользователь\Desktop\Проект\2013-12-11 18.10.2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3" y="1556792"/>
            <a:ext cx="4283968" cy="530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820472" cy="100811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Портфолио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будущего модельера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7345" name="Picture 1" descr="C:\Users\Пользователь\Desktop\Проект\2013-12-11 18.04.4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749120"/>
            <a:ext cx="3603820" cy="4917052"/>
          </a:xfrm>
          <a:prstGeom prst="rect">
            <a:avLst/>
          </a:prstGeom>
          <a:noFill/>
        </p:spPr>
      </p:pic>
      <p:pic>
        <p:nvPicPr>
          <p:cNvPr id="57346" name="Picture 2" descr="C:\Users\Пользователь\Desktop\Проект\2013-12-11 18.05.0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745432"/>
            <a:ext cx="3690470" cy="48982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64807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А также участвовать в различных конкурсах…</a:t>
            </a:r>
          </a:p>
          <a:p>
            <a:pPr algn="ctr"/>
            <a:endParaRPr lang="ru-RU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12776"/>
            <a:ext cx="4133677" cy="4248472"/>
          </a:xfrm>
          <a:prstGeom prst="rect">
            <a:avLst/>
          </a:prstGeom>
        </p:spPr>
      </p:pic>
      <p:pic>
        <p:nvPicPr>
          <p:cNvPr id="5" name="Рисунок 4" descr="Гиздуллина Эльвира татнефть 201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2492896"/>
            <a:ext cx="2834081" cy="3600400"/>
          </a:xfrm>
          <a:prstGeom prst="rect">
            <a:avLst/>
          </a:prstGeom>
        </p:spPr>
      </p:pic>
      <p:pic>
        <p:nvPicPr>
          <p:cNvPr id="7" name="Рисунок 6" descr="Лукашов Даниэль 6 лет 2011 г.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1700808"/>
            <a:ext cx="3456384" cy="4790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4714908" cy="5610244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  <a:latin typeface="Allegretto Script One" pitchFamily="66" charset="-52"/>
              </a:rPr>
              <a:t>О</a:t>
            </a:r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</a:rPr>
              <a:t>пределяющими новые направления  развития дошкольного образования являются нормативные документы:</a:t>
            </a:r>
          </a:p>
          <a:p>
            <a:pPr algn="ctr">
              <a:buNone/>
            </a:pPr>
            <a:endParaRPr lang="ru-RU" sz="2900" dirty="0" smtClean="0"/>
          </a:p>
          <a:p>
            <a:pPr lvl="0" algn="just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Концепция долгосрочного социально-экономического развития РФ на период до 2020 года (распоряжение Правительства РФ от 17.11.2008 г. № 1662-р)</a:t>
            </a:r>
          </a:p>
          <a:p>
            <a:pPr lvl="0" algn="just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Национальная образовательная инициатива «Наша новая школа» (утверждена Президентом РФ Д.Медведевым 04.02.2010 года)</a:t>
            </a:r>
          </a:p>
          <a:p>
            <a:pPr lvl="0" algn="just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Типовое положение о дошкольном образовательном учреждении (постановление Правительства РФ от 12.09.2008г. № 666)</a:t>
            </a:r>
          </a:p>
          <a:p>
            <a:pPr lvl="0" algn="just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Федеральные государственные требования (ФГТ) по дошкольному образованию (распоряжение Правительства РФ от 17.11.2008 г. № 1662-р)</a:t>
            </a:r>
          </a:p>
          <a:p>
            <a:pPr lvl="0" algn="just">
              <a:buNone/>
            </a:pPr>
            <a:r>
              <a:rPr lang="ru-RU" sz="29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Концепция долгосрочного социально-экономического развития РФ до 2020 года:</a:t>
            </a:r>
          </a:p>
          <a:p>
            <a:pPr lvl="0" algn="just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Внедрение инновационных технологий в образовании, широкое применение проектных методов</a:t>
            </a:r>
          </a:p>
          <a:p>
            <a:pPr lvl="0" algn="just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Конкурсное выявление и поддержка лидеров, реализующих новые подходы в образовании</a:t>
            </a:r>
          </a:p>
          <a:p>
            <a:pPr lvl="0" algn="just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Повышение гибкости и многообразия форм предоставления услуг системы дошкольного образования</a:t>
            </a:r>
          </a:p>
          <a:p>
            <a:pPr lvl="0" algn="just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Осуществление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предшкольной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подготовки детей, поступающих в 1 класс</a:t>
            </a:r>
          </a:p>
          <a:p>
            <a:pPr algn="just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Более полное использование потенциала семьи в воспитании детей</a:t>
            </a:r>
          </a:p>
          <a:p>
            <a:endParaRPr lang="ru-RU" dirty="0"/>
          </a:p>
        </p:txBody>
      </p:sp>
      <p:pic>
        <p:nvPicPr>
          <p:cNvPr id="6" name="Picture 2" descr="http://img0.liveinternet.ru/images/attach/c/8/100/151/100151540_3416556_171604_html_55215e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571612"/>
            <a:ext cx="3642166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79208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Работы детей публикуем в детских журналах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Непоседы Ефимова 20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628800"/>
            <a:ext cx="3193970" cy="4427085"/>
          </a:xfrm>
          <a:prstGeom prst="rect">
            <a:avLst/>
          </a:prstGeom>
        </p:spPr>
      </p:pic>
      <p:pic>
        <p:nvPicPr>
          <p:cNvPr id="6" name="Рисунок 5" descr="Салават купере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1700808"/>
            <a:ext cx="3131840" cy="4392488"/>
          </a:xfrm>
          <a:prstGeom prst="rect">
            <a:avLst/>
          </a:prstGeom>
        </p:spPr>
      </p:pic>
      <p:pic>
        <p:nvPicPr>
          <p:cNvPr id="7" name="Рисунок 6" descr="Салават купере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2564904"/>
            <a:ext cx="3713171" cy="403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Дети говорят о Лизе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Наташа Ш.</a:t>
            </a:r>
            <a:r>
              <a:rPr lang="ru-RU" dirty="0" smtClean="0"/>
              <a:t>:</a:t>
            </a:r>
            <a:r>
              <a:rPr lang="ru-RU" b="1" dirty="0" smtClean="0"/>
              <a:t> </a:t>
            </a:r>
            <a:r>
              <a:rPr lang="ru-RU" dirty="0" smtClean="0"/>
              <a:t>«Лиза моя подруга. Она красиво рисует. Я тоже хочу так красиво рисовать как Лиза!»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Арина Е.</a:t>
            </a:r>
            <a:r>
              <a:rPr lang="ru-RU" dirty="0" smtClean="0"/>
              <a:t>: «Она маленькая,  добрая. Мы с ней дружим. Она очень любит красивые наряды и косметику.»</a:t>
            </a:r>
          </a:p>
          <a:p>
            <a:endParaRPr lang="ru-RU" dirty="0"/>
          </a:p>
        </p:txBody>
      </p:sp>
      <p:pic>
        <p:nvPicPr>
          <p:cNvPr id="4" name="Рисунок 3" descr="2013-12-05 08.14.2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2330566"/>
            <a:ext cx="4248472" cy="2400280"/>
          </a:xfrm>
          <a:prstGeom prst="rect">
            <a:avLst/>
          </a:prstGeom>
        </p:spPr>
      </p:pic>
      <p:pic>
        <p:nvPicPr>
          <p:cNvPr id="5" name="Picture 1" descr="C:\Users\Пользователь\Desktop\Проект\2013-12-11 18.04.4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2348881"/>
            <a:ext cx="1008112" cy="1152128"/>
          </a:xfrm>
          <a:prstGeom prst="rect">
            <a:avLst/>
          </a:prstGeom>
          <a:noFill/>
        </p:spPr>
      </p:pic>
      <p:pic>
        <p:nvPicPr>
          <p:cNvPr id="6" name="Рисунок 5" descr="2013-12-11 18.11.07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3573016"/>
            <a:ext cx="1080120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8640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Начинает формироваться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портфолио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2013-12-18 22.40.4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252536" y="2060848"/>
            <a:ext cx="5112568" cy="4104456"/>
          </a:xfrm>
          <a:prstGeom prst="rect">
            <a:avLst/>
          </a:prstGeom>
        </p:spPr>
      </p:pic>
      <p:pic>
        <p:nvPicPr>
          <p:cNvPr id="5" name="Рисунок 4" descr="2013-12-18 22.41.16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211960" y="1988840"/>
            <a:ext cx="5112568" cy="4248472"/>
          </a:xfrm>
          <a:prstGeom prst="rect">
            <a:avLst/>
          </a:prstGeom>
        </p:spPr>
      </p:pic>
      <p:pic>
        <p:nvPicPr>
          <p:cNvPr id="6" name="Рисунок 5" descr="222222222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760913"/>
            <a:ext cx="7239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3-12-13 11.04.49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283968" cy="6858000"/>
          </a:xfrm>
        </p:spPr>
      </p:pic>
      <p:pic>
        <p:nvPicPr>
          <p:cNvPr id="5" name="Рисунок 4" descr="2013-12-13 11.05.4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8" y="0"/>
            <a:ext cx="486003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3-12-13 11.06.2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499992" cy="6858000"/>
          </a:xfrm>
        </p:spPr>
      </p:pic>
      <p:pic>
        <p:nvPicPr>
          <p:cNvPr id="5" name="Рисунок 4" descr="2013-12-13 11.07.0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8076" y="0"/>
            <a:ext cx="492592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3-12-13 11.07.18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499992" cy="6858000"/>
          </a:xfrm>
        </p:spPr>
      </p:pic>
      <p:pic>
        <p:nvPicPr>
          <p:cNvPr id="5" name="Рисунок 4" descr="2013-12-13 11.07.5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0"/>
            <a:ext cx="46440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3-12-13 11.08.59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283968" cy="6858000"/>
          </a:xfrm>
        </p:spPr>
      </p:pic>
      <p:pic>
        <p:nvPicPr>
          <p:cNvPr id="5" name="Рисунок 4" descr="2013-12-13 11.09.2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7044" y="0"/>
            <a:ext cx="484695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3-12-13 11.10.16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644008" cy="7101408"/>
          </a:xfrm>
        </p:spPr>
      </p:pic>
      <p:pic>
        <p:nvPicPr>
          <p:cNvPr id="6" name="Рисунок 5" descr="2013-12-13 11.14.1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8" y="0"/>
            <a:ext cx="486003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3-12-13 11.08.1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315" y="1785163"/>
            <a:ext cx="3292078" cy="4389437"/>
          </a:xfrm>
        </p:spPr>
      </p:pic>
      <p:pic>
        <p:nvPicPr>
          <p:cNvPr id="5" name="Рисунок 4" descr="2013-12-13 11.08.46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8567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3-12-13 11.37.0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0648"/>
            <a:ext cx="4499992" cy="6597352"/>
          </a:xfrm>
        </p:spPr>
      </p:pic>
      <p:pic>
        <p:nvPicPr>
          <p:cNvPr id="5" name="Рисунок 4" descr="2013-12-13 11.37.2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1155" y="332656"/>
            <a:ext cx="4662845" cy="6525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32040" y="908720"/>
            <a:ext cx="3754760" cy="216024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Изобразительная деятельность вызывает большой интерес у ребенка: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Фото041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908720"/>
            <a:ext cx="4429124" cy="3528392"/>
          </a:xfrm>
          <a:prstGeom prst="rect">
            <a:avLst/>
          </a:prstGeom>
        </p:spPr>
      </p:pic>
      <p:pic>
        <p:nvPicPr>
          <p:cNvPr id="6" name="Рисунок 5" descr="Фото0416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3212976"/>
            <a:ext cx="3960440" cy="33569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7584" y="48691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725144"/>
            <a:ext cx="41621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развивает моторику,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навыки ручной умелости,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способствует развитию интеллекта,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готовит к более быстрому овладению навыкам письма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Ожидаемые результаты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4258816" cy="4752528"/>
          </a:xfrm>
        </p:spPr>
        <p:txBody>
          <a:bodyPr>
            <a:normAutofit fontScale="85000" lnSpcReduction="10000"/>
          </a:bodyPr>
          <a:lstStyle/>
          <a:p>
            <a:pPr lvl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В образовательной области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«Художественное творчество»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достижение целей формирования интереса к эстетической стороне окружающей действительности, удовлетворение потребности детей в самовыражении в продуктивной деятельности детей (рисование, лепка, аппликация, художественный труд), развития детского творчества, приобщения к изобразительному искусству. </a:t>
            </a:r>
          </a:p>
          <a:p>
            <a:endParaRPr lang="ru-RU" dirty="0"/>
          </a:p>
        </p:txBody>
      </p:sp>
      <p:pic>
        <p:nvPicPr>
          <p:cNvPr id="4" name="Picture 2" descr="http://www.ekomok-nn.ru/content/visitor/images/201304/f20130405104609-freegreatpicture-com-24237-hd-face-paint-childre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2924944"/>
            <a:ext cx="4104456" cy="2734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/>
          <a:lstStyle/>
          <a:p>
            <a:pPr>
              <a:buNone/>
            </a:pPr>
            <a:r>
              <a:rPr lang="ru-RU" b="1" i="1" u="sng" dirty="0" smtClean="0">
                <a:solidFill>
                  <a:schemeClr val="accent1">
                    <a:lumMod val="75000"/>
                  </a:schemeClr>
                </a:solidFill>
              </a:rPr>
              <a:t>Актуальность</a:t>
            </a:r>
            <a:r>
              <a:rPr lang="ru-RU" dirty="0" smtClean="0"/>
              <a:t> </a:t>
            </a:r>
          </a:p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данной программы состоит в том, что она стимулирует эстетическое воспитание и развитие детей дошкольного возраста, приобщает к культуре и искусству, а также организует увлекательный и содержательный досуг.</a:t>
            </a:r>
          </a:p>
          <a:p>
            <a:endParaRPr lang="ru-RU" dirty="0"/>
          </a:p>
        </p:txBody>
      </p:sp>
      <p:pic>
        <p:nvPicPr>
          <p:cNvPr id="4" name="Рисунок 3" descr="DSC0270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3573016"/>
            <a:ext cx="4143372" cy="3107529"/>
          </a:xfrm>
          <a:prstGeom prst="rect">
            <a:avLst/>
          </a:prstGeom>
        </p:spPr>
      </p:pic>
      <p:pic>
        <p:nvPicPr>
          <p:cNvPr id="6" name="Рисунок 5" descr="SL73660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2708920"/>
            <a:ext cx="4116965" cy="3087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3357562"/>
            <a:ext cx="3971924" cy="2967038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endParaRPr lang="ru-RU" sz="1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buNone/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За основу мы брали не один источник, а несколько… </a:t>
            </a:r>
          </a:p>
          <a:p>
            <a:pPr lvl="0" algn="just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Гудина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С. И. Чудеса своими руками. – М. : Аквариум, К.: ГИППВ, 1999 г. – 264-с</a:t>
            </a:r>
          </a:p>
          <a:p>
            <a:pPr lvl="0" algn="just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Дриленок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В. М. Художественно – творческое развитие детей дошкольного возраста. – Мозырь: Белый ветер, 2007г.</a:t>
            </a:r>
          </a:p>
          <a:p>
            <a:pPr lvl="0" algn="just"/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Комоед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Н. И. Развитие творчества дошкольников  в изобразительной деятельности. Мозырь: Белый ветер, 2005 г.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Парамонова Л. Л. Развивающие занятия с детьми 5-6 лет. М. : Педагогика, 2007г.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0" y="785794"/>
            <a:ext cx="4114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Основой для разработки данной рабочей программы  являются: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4" name="Рисунок 13" descr="2013-12-17 17.34.3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348" y="785794"/>
            <a:ext cx="3429024" cy="2571768"/>
          </a:xfrm>
          <a:prstGeom prst="rect">
            <a:avLst/>
          </a:prstGeom>
        </p:spPr>
      </p:pic>
      <p:pic>
        <p:nvPicPr>
          <p:cNvPr id="16" name="Рисунок 15" descr="2013-12-17 17.34.0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4876" y="2071678"/>
            <a:ext cx="4095747" cy="4357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4572032" cy="58578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/>
              <a:t>    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Цели: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удовлетворить творческую        потребность  ребенка;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интеллектуально-творческий потенциал личности ребенка.</a:t>
            </a:r>
          </a:p>
          <a:p>
            <a:pPr lvl="0" algn="ctr">
              <a:buNone/>
            </a:pPr>
            <a:r>
              <a:rPr lang="ru-RU" sz="2000" dirty="0" smtClean="0"/>
              <a:t>    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Задачи: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раскрытие творческих способностей и задатков, познавательной активности детей;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совершенствование художественного вкуса, фантазии, изобретательности, воображения;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ознакомление детей с многообразием художественных материалов.</a:t>
            </a:r>
          </a:p>
          <a:p>
            <a:endParaRPr lang="ru-RU" dirty="0"/>
          </a:p>
        </p:txBody>
      </p:sp>
      <p:pic>
        <p:nvPicPr>
          <p:cNvPr id="58370" name="Picture 2" descr="http://50.werta.com/files/firms/12/408735/800_2f6505bb737c1875d2b38938e1ace54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4" y="1357298"/>
            <a:ext cx="4000496" cy="5050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1480"/>
            <a:ext cx="8391306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</a:rPr>
              <a:t>Исследование на разнообразие одарённых  способностей  у детей </a:t>
            </a:r>
            <a:endParaRPr lang="ru-RU" sz="27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-756592" y="0"/>
          <a:ext cx="1051316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3394720" cy="539593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Методики и диагностики,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используемые в программе</a:t>
            </a:r>
            <a:endParaRPr lang="ru-RU" sz="2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Лаврентьева Т.В. Психолог в детском дошкольном учреждении: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методические рекомендации к практической деятельности.- М. 19961.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(Дьяченко О. М. «Диагностика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Дорисовывание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фигур»)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0148_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8129" y="857232"/>
            <a:ext cx="4995871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00148_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643182"/>
            <a:ext cx="521494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776</TotalTime>
  <Words>702</Words>
  <Application>Microsoft Office PowerPoint</Application>
  <PresentationFormat>Экран (4:3)</PresentationFormat>
  <Paragraphs>92</Paragraphs>
  <Slides>40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8" baseType="lpstr">
      <vt:lpstr>Agatha-Modern</vt:lpstr>
      <vt:lpstr>Allegretto Script One</vt:lpstr>
      <vt:lpstr>Arial</vt:lpstr>
      <vt:lpstr>Calibri</vt:lpstr>
      <vt:lpstr>Constantia</vt:lpstr>
      <vt:lpstr>Times New Roman</vt:lpstr>
      <vt:lpstr>Wingdings 2</vt:lpstr>
      <vt:lpstr>Поток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Основой для разработки данной рабочей программы  являются: </vt:lpstr>
      <vt:lpstr>Презентация PowerPoint</vt:lpstr>
      <vt:lpstr>    Исследование на разнообразие одарённых  способностей  у детей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Аппликация из бросового материала</vt:lpstr>
      <vt:lpstr>Презентация PowerPoint</vt:lpstr>
      <vt:lpstr>Презентация PowerPoint</vt:lpstr>
      <vt:lpstr>Презентация PowerPoint</vt:lpstr>
      <vt:lpstr>Презентация PowerPoint</vt:lpstr>
      <vt:lpstr>Так проходят наши выставки</vt:lpstr>
      <vt:lpstr>Презентация PowerPoint</vt:lpstr>
      <vt:lpstr>Презентация PowerPoint</vt:lpstr>
      <vt:lpstr>Презентация PowerPoint</vt:lpstr>
      <vt:lpstr>Презентация PowerPoint</vt:lpstr>
      <vt:lpstr>Далее моделировали одежду для разных представителей профессии…</vt:lpstr>
      <vt:lpstr>Елизавета</vt:lpstr>
      <vt:lpstr>Презентация PowerPoint</vt:lpstr>
      <vt:lpstr>Портфолио будущего модельера</vt:lpstr>
      <vt:lpstr>Презентация PowerPoint</vt:lpstr>
      <vt:lpstr>Презентация PowerPoint</vt:lpstr>
      <vt:lpstr>Дети говорят о Лизе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Ожидаемые результаты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Павел</cp:lastModifiedBy>
  <cp:revision>85</cp:revision>
  <dcterms:created xsi:type="dcterms:W3CDTF">2013-12-16T16:22:19Z</dcterms:created>
  <dcterms:modified xsi:type="dcterms:W3CDTF">2014-09-04T16:21:54Z</dcterms:modified>
</cp:coreProperties>
</file>