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sldIdLst>
    <p:sldId id="282" r:id="rId2"/>
    <p:sldId id="256" r:id="rId3"/>
    <p:sldId id="260" r:id="rId4"/>
    <p:sldId id="261" r:id="rId5"/>
    <p:sldId id="263" r:id="rId6"/>
    <p:sldId id="287" r:id="rId7"/>
    <p:sldId id="278" r:id="rId8"/>
    <p:sldId id="284" r:id="rId9"/>
    <p:sldId id="286" r:id="rId10"/>
    <p:sldId id="285" r:id="rId11"/>
    <p:sldId id="280" r:id="rId12"/>
    <p:sldId id="266" r:id="rId13"/>
    <p:sldId id="267" r:id="rId14"/>
    <p:sldId id="275" r:id="rId15"/>
    <p:sldId id="276" r:id="rId16"/>
    <p:sldId id="277" r:id="rId17"/>
    <p:sldId id="268" r:id="rId18"/>
    <p:sldId id="288" r:id="rId19"/>
    <p:sldId id="289" r:id="rId20"/>
    <p:sldId id="283" r:id="rId21"/>
    <p:sldId id="291" r:id="rId22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6666"/>
    <a:srgbClr val="84D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521" autoAdjust="0"/>
    <p:restoredTop sz="94660"/>
  </p:normalViewPr>
  <p:slideViewPr>
    <p:cSldViewPr>
      <p:cViewPr>
        <p:scale>
          <a:sx n="60" d="100"/>
          <a:sy n="60" d="100"/>
        </p:scale>
        <p:origin x="-3072" y="-1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7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DE9D1-5D8A-4EFC-A3DF-1D58CEDE1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538682"/>
      </p:ext>
    </p:extLst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FA26C-325C-41C9-9195-ADBBEF98E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976676"/>
      </p:ext>
    </p:extLst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9E56F-3A86-4821-ADB4-E14D4C366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1662"/>
      </p:ext>
    </p:extLst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A94D0-FC92-4692-ACBC-E6A951B0D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461302"/>
      </p:ext>
    </p:extLst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667CA-21AA-4E45-BB6A-F0121E14A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49633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ACF27-FB10-4D83-AC47-AC61D9B4F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756848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1B83E-D8CF-458C-8843-302F6DEFE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20216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E73E7-8A84-4171-B5D2-615B011B4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79338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A2A55-EB60-4BBF-8943-4C77A22A0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748381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4F89E-1A44-4284-AC61-B1D669C8F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371287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FD590-9DD2-4978-9773-A749EAACD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609875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66B96-21A8-496D-AAFE-2CD97E5EF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05235"/>
      </p:ext>
    </p:extLst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9820D-1DF4-4ADC-A99A-5AB0BCD74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858603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1032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1033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</p:grpSp>
        <p:grpSp>
          <p:nvGrpSpPr>
            <p:cNvPr id="1034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l" defTabSz="457200">
                    <a:defRPr/>
                  </a:pPr>
                  <a:endParaRPr lang="en-US" sz="1800">
                    <a:latin typeface="+mn-lt"/>
                  </a:endParaRPr>
                </a:p>
              </p:txBody>
            </p:sp>
          </p:grpSp>
        </p:grp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39CDD28F-C69C-4FC4-BEC3-5993A6D09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902" r:id="rId9"/>
    <p:sldLayoutId id="2147483898" r:id="rId10"/>
    <p:sldLayoutId id="2147483899" r:id="rId11"/>
    <p:sldLayoutId id="2147483900" r:id="rId12"/>
    <p:sldLayoutId id="2147483901" r:id="rId13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819150"/>
            <a:ext cx="8650288" cy="3455988"/>
          </a:xfrm>
        </p:spPr>
        <p:txBody>
          <a:bodyPr/>
          <a:lstStyle/>
          <a:p>
            <a:pPr algn="ctr" eaLnBrk="1" hangingPunct="1"/>
            <a:r>
              <a:rPr lang="ru-RU" sz="2400" smtClean="0">
                <a:cs typeface="Trebuchet MS" pitchFamily="34" charset="0"/>
              </a:rPr>
              <a:t/>
            </a:r>
            <a:br>
              <a:rPr lang="ru-RU" sz="2400" smtClean="0">
                <a:cs typeface="Trebuchet MS" pitchFamily="34" charset="0"/>
              </a:rPr>
            </a:br>
            <a:r>
              <a:rPr lang="ru-RU" sz="2400" smtClean="0">
                <a:cs typeface="Trebuchet MS" pitchFamily="34" charset="0"/>
              </a:rPr>
              <a:t/>
            </a:r>
            <a:br>
              <a:rPr lang="ru-RU" sz="2400" smtClean="0">
                <a:cs typeface="Trebuchet MS" pitchFamily="34" charset="0"/>
              </a:rPr>
            </a:br>
            <a:r>
              <a:rPr lang="ru-RU" sz="2400" smtClean="0">
                <a:cs typeface="Trebuchet MS" pitchFamily="34" charset="0"/>
              </a:rPr>
              <a:t/>
            </a:r>
            <a:br>
              <a:rPr lang="ru-RU" sz="2400" smtClean="0">
                <a:cs typeface="Trebuchet MS" pitchFamily="34" charset="0"/>
              </a:rPr>
            </a:br>
            <a:r>
              <a:rPr lang="ru-RU" sz="2400" smtClean="0">
                <a:cs typeface="Trebuchet MS" pitchFamily="34" charset="0"/>
              </a:rPr>
              <a:t/>
            </a:r>
            <a:br>
              <a:rPr lang="ru-RU" sz="2400" smtClean="0">
                <a:cs typeface="Trebuchet MS" pitchFamily="34" charset="0"/>
              </a:rPr>
            </a:br>
            <a:r>
              <a:rPr lang="ru-RU" sz="2400" smtClean="0">
                <a:cs typeface="Trebuchet MS" pitchFamily="34" charset="0"/>
              </a:rPr>
              <a:t/>
            </a:r>
            <a:br>
              <a:rPr lang="ru-RU" sz="2400" smtClean="0">
                <a:cs typeface="Trebuchet MS" pitchFamily="34" charset="0"/>
              </a:rPr>
            </a:br>
            <a:r>
              <a:rPr lang="ru-RU" sz="2400" smtClean="0">
                <a:cs typeface="Trebuchet MS" pitchFamily="34" charset="0"/>
              </a:rPr>
              <a:t/>
            </a:r>
            <a:br>
              <a:rPr lang="ru-RU" sz="2400" smtClean="0">
                <a:cs typeface="Trebuchet MS" pitchFamily="34" charset="0"/>
              </a:rPr>
            </a:br>
            <a:r>
              <a:rPr lang="ru-RU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  <a:t>МКОУ «Кирпичнозаводская СОШ»</a:t>
            </a:r>
            <a:br>
              <a:rPr lang="ru-RU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</a:br>
            <a:r>
              <a:rPr lang="ru-RU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  <a:t> старшая дошкольная группа</a:t>
            </a:r>
            <a:br>
              <a:rPr lang="ru-RU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</a:br>
            <a:r>
              <a:rPr lang="ru-RU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  <a:t/>
            </a:r>
            <a:br>
              <a:rPr lang="ru-RU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</a:br>
            <a:r>
              <a:rPr lang="ru-RU" i="1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  <a:t/>
            </a:r>
            <a:br>
              <a:rPr lang="ru-RU" i="1" smtClean="0">
                <a:solidFill>
                  <a:srgbClr val="FF0000"/>
                </a:solidFill>
                <a:latin typeface="Georgia" pitchFamily="18" charset="0"/>
                <a:cs typeface="Trebuchet MS" pitchFamily="34" charset="0"/>
              </a:rPr>
            </a:br>
            <a:r>
              <a:rPr lang="ru-RU" sz="1800" i="1" smtClean="0">
                <a:cs typeface="Trebuchet MS" pitchFamily="34" charset="0"/>
              </a:rPr>
              <a:t>				</a:t>
            </a:r>
          </a:p>
        </p:txBody>
      </p:sp>
      <p:pic>
        <p:nvPicPr>
          <p:cNvPr id="3075" name="Picture 3" descr="C:\Users\Люкс\Desktop\IMG_06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2133600"/>
            <a:ext cx="5722938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  <a:t>Рассказываем по картине</a:t>
            </a:r>
          </a:p>
        </p:txBody>
      </p:sp>
      <p:pic>
        <p:nvPicPr>
          <p:cNvPr id="12291" name="Picture 2" descr="C:\Users\Люкс\Desktop\садик\IMG_063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420938"/>
            <a:ext cx="3867150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C:\Users\Люкс\Desktop\птицы\IMG_06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9138" y="2405063"/>
            <a:ext cx="396081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0000"/>
                </a:solidFill>
                <a:latin typeface="Monotype Corsiva" pitchFamily="66" charset="0"/>
                <a:cs typeface="Trebuchet MS" pitchFamily="34" charset="0"/>
              </a:rPr>
              <a:t>Наши родители - мастера!</a:t>
            </a:r>
          </a:p>
        </p:txBody>
      </p:sp>
      <p:pic>
        <p:nvPicPr>
          <p:cNvPr id="13315" name="Picture 6" descr="Фото023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7450" y="1484313"/>
            <a:ext cx="3435350" cy="2449512"/>
          </a:xfrm>
        </p:spPr>
      </p:pic>
      <p:pic>
        <p:nvPicPr>
          <p:cNvPr id="13316" name="Picture 4" descr="C:\Users\Люкс\Desktop\птицы\IMG_026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3290888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C:\Users\Люкс\Desktop\птицы\IMG_028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4214813"/>
            <a:ext cx="334962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D:\фото новые (1)\IMG_029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6275" y="4305300"/>
            <a:ext cx="3227388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  <a:t>Занятия и беседы.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Что мы знаем о птицах.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Почему перелетные птицы покидают нас осенью?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О зимующих птицах.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Как зимуют наши пернатые друзья?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Птицы разных стран.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Тайны птичьего царства.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Для чего нужна Красная Книга?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Blip>
                <a:blip r:embed="rId2"/>
              </a:buBlip>
            </a:pPr>
            <a:r>
              <a:rPr lang="ru-RU" sz="2400" smtClean="0">
                <a:latin typeface="Monotype Corsiva" pitchFamily="66" charset="0"/>
              </a:rPr>
              <a:t>Птицы Астраханского края.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1009650" y="676275"/>
            <a:ext cx="7123113" cy="923925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  <a:t>Целевые прогулки и наблюдения. </a:t>
            </a:r>
            <a:br>
              <a:rPr lang="ru-RU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</a:br>
            <a:r>
              <a:rPr lang="ru-RU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  <a:t>Птицы нас не боятся.</a:t>
            </a:r>
          </a:p>
        </p:txBody>
      </p:sp>
      <p:pic>
        <p:nvPicPr>
          <p:cNvPr id="15363" name="Picture 7" descr="Фото015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14700" y="3860800"/>
            <a:ext cx="2120900" cy="2828925"/>
          </a:xfrm>
          <a:noFill/>
        </p:spPr>
      </p:pic>
      <p:pic>
        <p:nvPicPr>
          <p:cNvPr id="15364" name="Picture 6" descr="C:\Users\Люкс\Desktop\садик\IMG_063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51"/>
          <a:stretch>
            <a:fillRect/>
          </a:stretch>
        </p:blipFill>
        <p:spPr bwMode="auto">
          <a:xfrm>
            <a:off x="5580063" y="2263775"/>
            <a:ext cx="3421062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C:\Users\Люкс\Desktop\птицы\IMG_065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0568"/>
          <a:stretch>
            <a:fillRect/>
          </a:stretch>
        </p:blipFill>
        <p:spPr bwMode="auto">
          <a:xfrm>
            <a:off x="323850" y="595313"/>
            <a:ext cx="2890838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395288" y="0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Птицы нашими руками</a:t>
            </a:r>
          </a:p>
        </p:txBody>
      </p:sp>
      <p:pic>
        <p:nvPicPr>
          <p:cNvPr id="16387" name="Picture 9" descr="Фото018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6013" y="1052513"/>
            <a:ext cx="3195637" cy="2808287"/>
          </a:xfrm>
          <a:noFill/>
        </p:spPr>
      </p:pic>
      <p:pic>
        <p:nvPicPr>
          <p:cNvPr id="16391" name="Picture 7" descr="C:\Users\Люкс\Desktop\птицы\IMG_059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4106863"/>
            <a:ext cx="3363912" cy="252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9" descr="C:\Users\Люкс\Documents\садик\птицы\IMG_06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1052513"/>
            <a:ext cx="34575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7" descr="C:\Users\Люкс\Desktop\IMG_066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0300" y="4097338"/>
            <a:ext cx="3376613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1042988" y="676275"/>
            <a:ext cx="7089775" cy="923925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Такие разные птицы</a:t>
            </a:r>
          </a:p>
        </p:txBody>
      </p:sp>
      <p:pic>
        <p:nvPicPr>
          <p:cNvPr id="17411" name="Picture 7" descr="Фото017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188" y="1844675"/>
            <a:ext cx="3398837" cy="4530725"/>
          </a:xfrm>
          <a:noFill/>
        </p:spPr>
      </p:pic>
      <p:pic>
        <p:nvPicPr>
          <p:cNvPr id="17412" name="Picture 8" descr="Фото019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363" y="1773238"/>
            <a:ext cx="3398837" cy="4530725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2300288" y="908050"/>
            <a:ext cx="47529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sz="3600" i="0">
                <a:solidFill>
                  <a:srgbClr val="FF3300"/>
                </a:solidFill>
                <a:latin typeface="Monotype Corsiva" pitchFamily="66" charset="0"/>
              </a:rPr>
              <a:t>Всё о проекте</a:t>
            </a:r>
          </a:p>
        </p:txBody>
      </p:sp>
      <p:pic>
        <p:nvPicPr>
          <p:cNvPr id="18435" name="Picture 3" descr="C:\Users\Люкс\Desktop\птицы\IMG_06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700213"/>
            <a:ext cx="6408738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Покормите птиц зимой…</a:t>
            </a:r>
          </a:p>
        </p:txBody>
      </p:sp>
      <p:sp>
        <p:nvSpPr>
          <p:cNvPr id="19459" name="Rectangle 10"/>
          <p:cNvSpPr>
            <a:spLocks noGrp="1" noChangeArrowheads="1"/>
          </p:cNvSpPr>
          <p:nvPr>
            <p:ph type="body" sz="half" idx="3"/>
          </p:nvPr>
        </p:nvSpPr>
        <p:spPr>
          <a:xfrm>
            <a:off x="4643438" y="2276475"/>
            <a:ext cx="3600450" cy="37449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Покормите птиц зимой.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Пусть со всех концов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К вам слетятся, как домой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Стайки на крыльцо…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Разве можно забывать: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Улететь могли,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А остались зимовать заодно с   людьми.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Приучите птиц зимой к своему окну,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Чтоб без песен не пришлось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>
                <a:solidFill>
                  <a:schemeClr val="tx2"/>
                </a:solidFill>
                <a:latin typeface="Monotype Corsiva" pitchFamily="66" charset="0"/>
              </a:rPr>
              <a:t>нам встречать весну.</a:t>
            </a:r>
          </a:p>
        </p:txBody>
      </p:sp>
      <p:pic>
        <p:nvPicPr>
          <p:cNvPr id="19460" name="Picture 6" descr="C:\Users\Люкс\Desktop\птицы\IMG_034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412875"/>
            <a:ext cx="3408362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7" descr="C:\Users\Люкс\Desktop\птицы\IMG_034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50" y="4076700"/>
            <a:ext cx="34671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1945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Users\Люкс\Desktop\птицы\IMG_035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38" y="3735388"/>
            <a:ext cx="39243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4" descr="D:\ozon 2011\IMG_035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38" y="404813"/>
            <a:ext cx="39243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Прямоугольник 1"/>
          <p:cNvSpPr>
            <a:spLocks noChangeArrowheads="1"/>
          </p:cNvSpPr>
          <p:nvPr/>
        </p:nvSpPr>
        <p:spPr bwMode="auto">
          <a:xfrm>
            <a:off x="4284663" y="454025"/>
            <a:ext cx="4572000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На дворе морозище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--градусов под сорок.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Плачут все воробышки,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что весна не скоро;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Что морозы лютые,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плохо греют  шубки.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Я принёс воробышкам на тарелке крупки.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«Кушайте, воробышки,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Кушайте, хорошие.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Я бы вам и валенки подарил с галошами».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Но сказала мама: «Воробей ведь маленький!</a:t>
            </a:r>
          </a:p>
          <a:p>
            <a:r>
              <a:rPr lang="ru-RU">
                <a:solidFill>
                  <a:schemeClr val="tx2"/>
                </a:solidFill>
                <a:latin typeface="Georgia" pitchFamily="18" charset="0"/>
              </a:rPr>
              <a:t>Сразу как запрыгает—потеряет валенки».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>
                <a:solidFill>
                  <a:srgbClr val="FF0000"/>
                </a:solidFill>
                <a:latin typeface="Monotype Corsiva" pitchFamily="66" charset="0"/>
                <a:cs typeface="Trebuchet MS" pitchFamily="34" charset="0"/>
              </a:rPr>
              <a:t>Книжки - малышки</a:t>
            </a:r>
          </a:p>
        </p:txBody>
      </p:sp>
      <p:pic>
        <p:nvPicPr>
          <p:cNvPr id="21507" name="Picture 3" descr="C:\Users\Люкс\Desktop\IMG_06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63775"/>
            <a:ext cx="4284663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:\Users\Люкс\Desktop\IMG_064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8375" y="2263775"/>
            <a:ext cx="431958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3268663"/>
          </a:xfrm>
        </p:spPr>
        <p:txBody>
          <a:bodyPr/>
          <a:lstStyle/>
          <a:p>
            <a:pPr algn="ctr" eaLnBrk="1" hangingPunct="1"/>
            <a:r>
              <a:rPr lang="ru-RU" sz="93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/>
            </a:r>
            <a:br>
              <a:rPr lang="ru-RU" sz="93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</a:br>
            <a:r>
              <a:rPr lang="ru-RU" sz="93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Проект</a:t>
            </a:r>
            <a: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 </a:t>
            </a:r>
            <a:b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</a:br>
            <a:r>
              <a:rPr lang="ru-RU" sz="96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«</a:t>
            </a:r>
            <a:r>
              <a:rPr lang="ru-RU" sz="93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Птицы - наши друзья»</a:t>
            </a:r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Текст 6"/>
          <p:cNvSpPr>
            <a:spLocks noGrp="1"/>
          </p:cNvSpPr>
          <p:nvPr>
            <p:ph type="body" idx="1"/>
          </p:nvPr>
        </p:nvSpPr>
        <p:spPr>
          <a:xfrm>
            <a:off x="1187450" y="92075"/>
            <a:ext cx="7116763" cy="1033463"/>
          </a:xfrm>
        </p:spPr>
        <p:txBody>
          <a:bodyPr>
            <a:normAutofit fontScale="25000" lnSpcReduction="20000"/>
          </a:bodyPr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FF3300"/>
                </a:solidFill>
                <a:latin typeface="Monotype Corsiva" pitchFamily="66" charset="0"/>
              </a:rPr>
              <a:t> </a:t>
            </a:r>
            <a:r>
              <a:rPr lang="ru-RU" sz="9800" dirty="0" smtClean="0">
                <a:solidFill>
                  <a:srgbClr val="FF3300"/>
                </a:solidFill>
                <a:latin typeface="Monotype Corsiva" pitchFamily="66" charset="0"/>
              </a:rPr>
              <a:t>Воспитатель старшей дошкольной группы и  автор презентации</a:t>
            </a:r>
          </a:p>
          <a:p>
            <a:pPr algn="ctr" eaLnBrk="1" hangingPunct="1">
              <a:defRPr/>
            </a:pPr>
            <a:r>
              <a:rPr lang="ru-RU" sz="9800" dirty="0" smtClean="0">
                <a:solidFill>
                  <a:srgbClr val="FF3300"/>
                </a:solidFill>
                <a:latin typeface="Monotype Corsiva" pitchFamily="66" charset="0"/>
              </a:rPr>
              <a:t> Зиновьева Галина Викторовна</a:t>
            </a:r>
          </a:p>
        </p:txBody>
      </p:sp>
      <p:pic>
        <p:nvPicPr>
          <p:cNvPr id="22531" name="Picture 3" descr="D:\ozon 2011\мои фото\img0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1984375"/>
            <a:ext cx="36004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6720408" cy="426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0408"/>
              </a:tblGrid>
              <a:tr h="4264248">
                <a:tc>
                  <a:txBody>
                    <a:bodyPr/>
                    <a:lstStyle/>
                    <a:p>
                      <a:pPr algn="ctr"/>
                      <a:endParaRPr lang="ru-RU" sz="5400" dirty="0" smtClean="0">
                        <a:ln cap="rnd">
                          <a:solidFill>
                            <a:schemeClr val="tx1"/>
                          </a:solidFill>
                          <a:bevel/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95736" y="1916832"/>
            <a:ext cx="5472608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Спасибо</a:t>
            </a:r>
          </a:p>
          <a:p>
            <a:pPr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 за </a:t>
            </a:r>
          </a:p>
          <a:p>
            <a:pPr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внимание!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126288" cy="923925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Цель проекта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557338"/>
            <a:ext cx="7056437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Blip>
                <a:blip r:embed="rId3"/>
              </a:buBlip>
            </a:pPr>
            <a:r>
              <a:rPr lang="ru-RU" sz="1700" smtClean="0">
                <a:solidFill>
                  <a:schemeClr val="tx1"/>
                </a:solidFill>
              </a:rPr>
              <a:t>формировать у детей обобщённое представление о птицах как живых существах, живущих на земле, на воде, которые умеют летать в воздухе, и имеющих типичное строение, приспособленных к определённым климатическим условиям;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Blip>
                <a:blip r:embed="rId3"/>
              </a:buBlip>
            </a:pPr>
            <a:r>
              <a:rPr lang="ru-RU" sz="1700" smtClean="0">
                <a:solidFill>
                  <a:schemeClr val="tx1"/>
                </a:solidFill>
              </a:rPr>
              <a:t> Развивать интерес к жизни птиц;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Blip>
                <a:blip r:embed="rId3"/>
              </a:buBlip>
            </a:pPr>
            <a:r>
              <a:rPr lang="ru-RU" sz="1700" smtClean="0">
                <a:solidFill>
                  <a:schemeClr val="tx1"/>
                </a:solidFill>
              </a:rPr>
              <a:t> Формировать осознанно-правильное отношение к птицам ближайшего окружения, желание практически сохранить, поддержать, создать для них нужные условия.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Blip>
                <a:blip r:embed="rId3"/>
              </a:buBlip>
            </a:pPr>
            <a:r>
              <a:rPr lang="ru-RU" sz="1700" smtClean="0">
                <a:solidFill>
                  <a:schemeClr val="tx1"/>
                </a:solidFill>
              </a:rPr>
              <a:t> Ознакомление с художественной литературой, участие детей в драматизациях  небольших отрывков произведений. Упражнять в подборе существительных к прилагательным.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Blip>
                <a:blip r:embed="rId3"/>
              </a:buBlip>
            </a:pPr>
            <a:r>
              <a:rPr lang="ru-RU" sz="1700" smtClean="0">
                <a:solidFill>
                  <a:schemeClr val="tx1"/>
                </a:solidFill>
              </a:rPr>
              <a:t> Учить отгадывать загадки, построенные на описании и сравнении, познакомить с пословицами, приметами их значением, учить чётко поизносить их.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Blip>
                <a:blip r:embed="rId3"/>
              </a:buBlip>
            </a:pPr>
            <a:r>
              <a:rPr lang="ru-RU" sz="1700" smtClean="0">
                <a:solidFill>
                  <a:schemeClr val="tx1"/>
                </a:solidFill>
              </a:rPr>
              <a:t> Придумывать небольшие истории про птиц, составление концовок к хорошо известным народным сказкам «Заяц-хвастун», «Кукушка», составление рассказов из личного опыта.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700" smtClean="0"/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/>
            </a:r>
            <a:b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</a:br>
            <a:r>
              <a:rPr lang="ru-RU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Задачи</a:t>
            </a:r>
            <a:r>
              <a:rPr lang="ru-RU" sz="40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/>
            </a:r>
            <a:br>
              <a:rPr lang="ru-RU" sz="40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</a:br>
            <a:endParaRPr lang="ru-RU" sz="4000" smtClean="0">
              <a:solidFill>
                <a:srgbClr val="FF3300"/>
              </a:solidFill>
              <a:latin typeface="Monotype Corsiva" pitchFamily="66" charset="0"/>
              <a:cs typeface="Trebuchet MS" pitchFamily="34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700213"/>
            <a:ext cx="7200900" cy="4105275"/>
          </a:xfrm>
        </p:spPr>
        <p:txBody>
          <a:bodyPr/>
          <a:lstStyle/>
          <a:p>
            <a:pPr eaLnBrk="1" hangingPunct="1">
              <a:buFont typeface="Wingdings 2" pitchFamily="18" charset="2"/>
              <a:buBlip>
                <a:blip r:embed="rId3"/>
              </a:buBlip>
            </a:pPr>
            <a:r>
              <a:rPr lang="ru-RU" sz="2000" smtClean="0">
                <a:solidFill>
                  <a:schemeClr val="tx1"/>
                </a:solidFill>
              </a:rPr>
              <a:t>уточнить  внешние признаки птиц, особенности внешнего строения, позволяющие летать.</a:t>
            </a:r>
          </a:p>
          <a:p>
            <a:pPr eaLnBrk="1" hangingPunct="1">
              <a:buFont typeface="Wingdings 2" pitchFamily="18" charset="2"/>
              <a:buBlip>
                <a:blip r:embed="rId3"/>
              </a:buBlip>
            </a:pPr>
            <a:r>
              <a:rPr lang="ru-RU" sz="2000" smtClean="0">
                <a:solidFill>
                  <a:schemeClr val="tx1"/>
                </a:solidFill>
              </a:rPr>
              <a:t>Уточнить представления о знакомых птицах, условиях их обитания, роли человека в жизни птиц.</a:t>
            </a:r>
          </a:p>
          <a:p>
            <a:pPr eaLnBrk="1" hangingPunct="1">
              <a:buFont typeface="Wingdings 2" pitchFamily="18" charset="2"/>
              <a:buBlip>
                <a:blip r:embed="rId3"/>
              </a:buBlip>
            </a:pPr>
            <a:r>
              <a:rPr lang="ru-RU" sz="2000" smtClean="0">
                <a:solidFill>
                  <a:schemeClr val="tx1"/>
                </a:solidFill>
              </a:rPr>
              <a:t>Познакомить с удивительными загадками и тайнами из жизни птиц.</a:t>
            </a:r>
          </a:p>
          <a:p>
            <a:pPr eaLnBrk="1" hangingPunct="1">
              <a:buFont typeface="Wingdings 2" pitchFamily="18" charset="2"/>
              <a:buBlip>
                <a:blip r:embed="rId3"/>
              </a:buBlip>
            </a:pPr>
            <a:r>
              <a:rPr lang="ru-RU" sz="2000" smtClean="0">
                <a:solidFill>
                  <a:schemeClr val="tx1"/>
                </a:solidFill>
              </a:rPr>
              <a:t> Приучать заботиться о птицах ближайшего окружения.</a:t>
            </a:r>
          </a:p>
          <a:p>
            <a:pPr eaLnBrk="1" hangingPunct="1"/>
            <a:endParaRPr lang="ru-RU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409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998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98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998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498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0000"/>
                </a:solidFill>
                <a:latin typeface="Monotype Corsiva" pitchFamily="66" charset="0"/>
                <a:cs typeface="Trebuchet MS" pitchFamily="34" charset="0"/>
              </a:rPr>
              <a:t>Взаимодействие участников проекта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927" y="1628800"/>
            <a:ext cx="7924145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0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Здравствуйте</a:t>
            </a:r>
            <a:r>
              <a:rPr lang="ru-RU" sz="4000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  <a:t> </a:t>
            </a:r>
            <a:r>
              <a:rPr lang="ru-RU" sz="4000" smtClean="0">
                <a:solidFill>
                  <a:srgbClr val="FF3300"/>
                </a:solidFill>
                <a:latin typeface="Monotype Corsiva" pitchFamily="66" charset="0"/>
                <a:cs typeface="Trebuchet MS" pitchFamily="34" charset="0"/>
              </a:rPr>
              <a:t>птицы!</a:t>
            </a:r>
          </a:p>
        </p:txBody>
      </p:sp>
      <p:pic>
        <p:nvPicPr>
          <p:cNvPr id="8195" name="Picture 2" descr="D:\ozon 2011\воробь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527175"/>
            <a:ext cx="3960812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" descr="D:\ozon 2011\ит б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525588"/>
            <a:ext cx="388937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D:\ozon 2011\Рисунок1ьблдю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863" y="4221163"/>
            <a:ext cx="3843337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 descr="D:\ozon 2011\снегирь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0113" y="4298950"/>
            <a:ext cx="382270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rgbClr val="FF0000"/>
                </a:solidFill>
                <a:latin typeface="Monotype Corsiva" pitchFamily="66" charset="0"/>
                <a:cs typeface="Trebuchet MS" pitchFamily="34" charset="0"/>
              </a:rPr>
              <a:t>Развивающая среда нашей группы</a:t>
            </a:r>
          </a:p>
        </p:txBody>
      </p:sp>
      <p:pic>
        <p:nvPicPr>
          <p:cNvPr id="9219" name="Picture 6" descr="Фото023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388" y="1263650"/>
            <a:ext cx="3262312" cy="2446338"/>
          </a:xfrm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1341438"/>
            <a:ext cx="3109913" cy="233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459288"/>
            <a:ext cx="3170238" cy="23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 descr="C:\Users\Люкс\Desktop\птицы\IMG_061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2013" y="2860675"/>
            <a:ext cx="2322512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C:\Users\Люкс\Desktop\птицы\IMG_061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4408488"/>
            <a:ext cx="3197225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  <a:t>Книги, которые учат…</a:t>
            </a:r>
          </a:p>
        </p:txBody>
      </p:sp>
      <p:pic>
        <p:nvPicPr>
          <p:cNvPr id="10243" name="Picture 2" descr="C:\Users\Люкс\Desktop\садик\IMG_06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50" y="2270125"/>
            <a:ext cx="32194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6" descr="C:\Users\Люкс\Desktop\садик\IMG_063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838" y="2957513"/>
            <a:ext cx="403225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FF3300"/>
                </a:solidFill>
                <a:latin typeface="Georgia" pitchFamily="18" charset="0"/>
                <a:cs typeface="Trebuchet MS" pitchFamily="34" charset="0"/>
              </a:rPr>
              <a:t>Драматизация сказок</a:t>
            </a:r>
          </a:p>
        </p:txBody>
      </p:sp>
      <p:pic>
        <p:nvPicPr>
          <p:cNvPr id="11267" name="Picture 2" descr="C:\Users\Люкс\Desktop\садик\IMG_062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903413"/>
            <a:ext cx="4176712" cy="313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" descr="C:\Users\Люкс\Desktop\садик\IMG_063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966913"/>
            <a:ext cx="4090987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2.7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1|1"/>
</p:tagLst>
</file>

<file path=ppt/theme/theme1.xml><?xml version="1.0" encoding="utf-8"?>
<a:theme xmlns:a="http://schemas.openxmlformats.org/drawingml/2006/main" name="Spring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1005</TotalTime>
  <Words>402</Words>
  <Application>Microsoft Office PowerPoint</Application>
  <PresentationFormat>Экран (4:3)</PresentationFormat>
  <Paragraphs>63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Verdana</vt:lpstr>
      <vt:lpstr>Arial</vt:lpstr>
      <vt:lpstr>Trebuchet MS</vt:lpstr>
      <vt:lpstr>Wingdings 2</vt:lpstr>
      <vt:lpstr>Calibri</vt:lpstr>
      <vt:lpstr>Georgia</vt:lpstr>
      <vt:lpstr>Monotype Corsiva</vt:lpstr>
      <vt:lpstr>Wingdings</vt:lpstr>
      <vt:lpstr>Spring</vt:lpstr>
      <vt:lpstr>      МКОУ «Кирпичнозаводская СОШ»  старшая дошкольная группа       </vt:lpstr>
      <vt:lpstr> Проект  «Птицы - наши друзья»</vt:lpstr>
      <vt:lpstr>Цель проекта</vt:lpstr>
      <vt:lpstr> Задачи </vt:lpstr>
      <vt:lpstr>Взаимодействие участников проекта</vt:lpstr>
      <vt:lpstr>Здравствуйте птицы!</vt:lpstr>
      <vt:lpstr>Развивающая среда нашей группы</vt:lpstr>
      <vt:lpstr>Книги, которые учат…</vt:lpstr>
      <vt:lpstr>Драматизация сказок</vt:lpstr>
      <vt:lpstr>Рассказываем по картине</vt:lpstr>
      <vt:lpstr>Наши родители - мастера!</vt:lpstr>
      <vt:lpstr>Занятия и беседы.</vt:lpstr>
      <vt:lpstr>Целевые прогулки и наблюдения.  Птицы нас не боятся.</vt:lpstr>
      <vt:lpstr>Птицы нашими руками</vt:lpstr>
      <vt:lpstr>Такие разные птицы</vt:lpstr>
      <vt:lpstr>Презентация PowerPoint</vt:lpstr>
      <vt:lpstr>Покормите птиц зимой…</vt:lpstr>
      <vt:lpstr>Презентация PowerPoint</vt:lpstr>
      <vt:lpstr>Книжки - малышки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«Птицы»</dc:title>
  <dc:creator>Наталья</dc:creator>
  <cp:lastModifiedBy>Павел</cp:lastModifiedBy>
  <cp:revision>63</cp:revision>
  <dcterms:created xsi:type="dcterms:W3CDTF">2009-12-07T12:17:35Z</dcterms:created>
  <dcterms:modified xsi:type="dcterms:W3CDTF">2012-12-06T15:12:12Z</dcterms:modified>
</cp:coreProperties>
</file>