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71" r:id="rId8"/>
    <p:sldId id="278" r:id="rId9"/>
    <p:sldId id="295" r:id="rId10"/>
    <p:sldId id="299" r:id="rId11"/>
    <p:sldId id="300" r:id="rId12"/>
    <p:sldId id="277" r:id="rId13"/>
    <p:sldId id="287" r:id="rId14"/>
    <p:sldId id="272" r:id="rId15"/>
    <p:sldId id="273" r:id="rId16"/>
    <p:sldId id="294" r:id="rId17"/>
    <p:sldId id="274" r:id="rId18"/>
    <p:sldId id="276" r:id="rId19"/>
    <p:sldId id="289" r:id="rId20"/>
    <p:sldId id="283" r:id="rId21"/>
    <p:sldId id="291" r:id="rId22"/>
    <p:sldId id="284" r:id="rId23"/>
    <p:sldId id="285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84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529E30-5064-4702-B1CF-BD8082B63E83}" type="datetimeFigureOut">
              <a:rPr lang="ru-RU" smtClean="0"/>
              <a:pPr/>
              <a:t>13.04.2014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06FB32-8E72-4C19-8046-139EC51C6C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62479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06FB32-8E72-4C19-8046-139EC51C6CDA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6478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2E5E7-5AC8-48AA-8B8D-11E492B611DE}" type="datetimeFigureOut">
              <a:rPr lang="ru-RU" smtClean="0"/>
              <a:pPr/>
              <a:t>13.04.2014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8E79F-8D71-4E2E-9EB7-0817F961E7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2E5E7-5AC8-48AA-8B8D-11E492B611DE}" type="datetimeFigureOut">
              <a:rPr lang="ru-RU" smtClean="0"/>
              <a:pPr/>
              <a:t>13.04.2014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8E79F-8D71-4E2E-9EB7-0817F961E7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2E5E7-5AC8-48AA-8B8D-11E492B611DE}" type="datetimeFigureOut">
              <a:rPr lang="ru-RU" smtClean="0"/>
              <a:pPr/>
              <a:t>13.04.2014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8E79F-8D71-4E2E-9EB7-0817F961E7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2E5E7-5AC8-48AA-8B8D-11E492B611DE}" type="datetimeFigureOut">
              <a:rPr lang="ru-RU" smtClean="0"/>
              <a:pPr/>
              <a:t>13.04.2014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8E79F-8D71-4E2E-9EB7-0817F961E7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2E5E7-5AC8-48AA-8B8D-11E492B611DE}" type="datetimeFigureOut">
              <a:rPr lang="ru-RU" smtClean="0"/>
              <a:pPr/>
              <a:t>13.04.2014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8E79F-8D71-4E2E-9EB7-0817F961E7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2E5E7-5AC8-48AA-8B8D-11E492B611DE}" type="datetimeFigureOut">
              <a:rPr lang="ru-RU" smtClean="0"/>
              <a:pPr/>
              <a:t>13.04.2014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8E79F-8D71-4E2E-9EB7-0817F961E7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2E5E7-5AC8-48AA-8B8D-11E492B611DE}" type="datetimeFigureOut">
              <a:rPr lang="ru-RU" smtClean="0"/>
              <a:pPr/>
              <a:t>13.04.2014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8E79F-8D71-4E2E-9EB7-0817F961E7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2E5E7-5AC8-48AA-8B8D-11E492B611DE}" type="datetimeFigureOut">
              <a:rPr lang="ru-RU" smtClean="0"/>
              <a:pPr/>
              <a:t>13.04.2014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8E79F-8D71-4E2E-9EB7-0817F961E7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2E5E7-5AC8-48AA-8B8D-11E492B611DE}" type="datetimeFigureOut">
              <a:rPr lang="ru-RU" smtClean="0"/>
              <a:pPr/>
              <a:t>13.04.2014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8E79F-8D71-4E2E-9EB7-0817F961E7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2E5E7-5AC8-48AA-8B8D-11E492B611DE}" type="datetimeFigureOut">
              <a:rPr lang="ru-RU" smtClean="0"/>
              <a:pPr/>
              <a:t>13.04.2014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8E79F-8D71-4E2E-9EB7-0817F961E7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2E5E7-5AC8-48AA-8B8D-11E492B611DE}" type="datetimeFigureOut">
              <a:rPr lang="ru-RU" smtClean="0"/>
              <a:pPr/>
              <a:t>13.04.2014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8E79F-8D71-4E2E-9EB7-0817F961E7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42E5E7-5AC8-48AA-8B8D-11E492B611DE}" type="datetimeFigureOut">
              <a:rPr lang="ru-RU" smtClean="0"/>
              <a:pPr/>
              <a:t>13.04.2014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A8E79F-8D71-4E2E-9EB7-0817F961E7A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70" y="1643050"/>
            <a:ext cx="6715172" cy="2857520"/>
          </a:xfrm>
          <a:ln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rgbClr val="7030A0"/>
                </a:solidFill>
              </a:rPr>
              <a:t>Проектная деятельность</a:t>
            </a:r>
            <a:br>
              <a:rPr lang="ru-RU" sz="3200" b="1" i="1" dirty="0" smtClean="0">
                <a:solidFill>
                  <a:srgbClr val="7030A0"/>
                </a:solidFill>
              </a:rPr>
            </a:br>
            <a:r>
              <a:rPr lang="ru-RU" sz="3200" b="1" i="1" dirty="0" smtClean="0">
                <a:solidFill>
                  <a:srgbClr val="7030A0"/>
                </a:solidFill>
              </a:rPr>
              <a:t> по теме </a:t>
            </a:r>
            <a:br>
              <a:rPr lang="ru-RU" sz="3200" b="1" i="1" dirty="0" smtClean="0">
                <a:solidFill>
                  <a:srgbClr val="7030A0"/>
                </a:solidFill>
              </a:rPr>
            </a:br>
            <a:r>
              <a:rPr lang="ru-RU" sz="3200" b="1" i="1" dirty="0" smtClean="0">
                <a:solidFill>
                  <a:srgbClr val="7030A0"/>
                </a:solidFill>
              </a:rPr>
              <a:t>«Птицы в городе»</a:t>
            </a:r>
            <a:endParaRPr lang="ru-RU" sz="3200" b="1" i="1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3286116" y="4857760"/>
            <a:ext cx="5500726" cy="1500198"/>
          </a:xfrm>
          <a:solidFill>
            <a:srgbClr val="92D050"/>
          </a:solid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rgbClr val="7030A0"/>
                </a:solidFill>
              </a:rPr>
              <a:t>воспитатель 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7030A0"/>
                </a:solidFill>
              </a:rPr>
              <a:t>МБДОУ «Детский сад № 14»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7030A0"/>
                </a:solidFill>
              </a:rPr>
              <a:t> </a:t>
            </a:r>
            <a:r>
              <a:rPr lang="ru-RU" sz="2400" b="1" dirty="0" err="1" smtClean="0">
                <a:solidFill>
                  <a:srgbClr val="7030A0"/>
                </a:solidFill>
              </a:rPr>
              <a:t>Кнороз</a:t>
            </a:r>
            <a:r>
              <a:rPr lang="ru-RU" sz="2400" b="1" dirty="0" smtClean="0">
                <a:solidFill>
                  <a:srgbClr val="7030A0"/>
                </a:solidFill>
              </a:rPr>
              <a:t> Галина Васильевна</a:t>
            </a:r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1026" name="Picture 2" descr="C:\Users\Алекс\Downloads\шаблоны для презетаций\презентация 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85728"/>
            <a:ext cx="4714908" cy="5217526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 descr="C:\Users\Алекс\Downloads\шаблоны для презетаций\презентация 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0"/>
            <a:ext cx="4786314" cy="5929330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File_007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828" y="188640"/>
            <a:ext cx="8799660" cy="6480720"/>
          </a:xfrm>
          <a:ln>
            <a:solidFill>
              <a:srgbClr val="00B0F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3" name="Picture 2" descr="C:\Users\Алекс\Downloads\шаблоны для презетаций\презентация 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929190" cy="5454651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716016" y="476672"/>
            <a:ext cx="3999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  Кормление  птиц</a:t>
            </a:r>
            <a:r>
              <a:rPr lang="ru-RU" dirty="0" smtClean="0">
                <a:solidFill>
                  <a:srgbClr val="7030A0"/>
                </a:solidFill>
              </a:rPr>
              <a:t>.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5" name="Рисунок 4" descr="P1110333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0232" y="1714488"/>
            <a:ext cx="6500826" cy="4333884"/>
          </a:xfrm>
          <a:prstGeom prst="rect">
            <a:avLst/>
          </a:prstGeom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File_007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828" y="188640"/>
            <a:ext cx="8799660" cy="6480720"/>
          </a:xfrm>
          <a:ln>
            <a:solidFill>
              <a:srgbClr val="00B0F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3" name="Picture 2" descr="C:\Users\Алекс\Downloads\шаблоны для презетаций\презентация 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929190" cy="5454651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716016" y="476672"/>
            <a:ext cx="3999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  Наблюдение за птицами.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7" name="Picture 2" descr="C:\Documents and Settings\Юлия Владимировна\Рабочий стол\9a3459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71604" y="3929066"/>
            <a:ext cx="3786214" cy="2718856"/>
          </a:xfrm>
          <a:prstGeom prst="rect">
            <a:avLst/>
          </a:prstGeom>
          <a:noFill/>
        </p:spPr>
      </p:pic>
      <p:pic>
        <p:nvPicPr>
          <p:cNvPr id="10" name="Рисунок 9" descr="P1110328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6282" y="1000108"/>
            <a:ext cx="3786246" cy="2905145"/>
          </a:xfrm>
          <a:prstGeom prst="rect">
            <a:avLst/>
          </a:prstGeom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File_007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828" y="188640"/>
            <a:ext cx="8799660" cy="6480720"/>
          </a:xfrm>
          <a:ln>
            <a:solidFill>
              <a:srgbClr val="00B0F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3" name="Picture 2" descr="C:\Users\Алекс\Downloads\шаблоны для презетаций\презентация 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929190" cy="5454651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5" name="Picture 3" descr="C:\Documents and Settings\Администратор\Мои документы\тетя Галя\P111025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648" y="3645024"/>
            <a:ext cx="4464776" cy="2976375"/>
          </a:xfrm>
          <a:prstGeom prst="rect">
            <a:avLst/>
          </a:prstGeom>
          <a:noFill/>
        </p:spPr>
      </p:pic>
      <p:pic>
        <p:nvPicPr>
          <p:cNvPr id="8" name="Picture 3" descr="C:\Documents and Settings\Администратор\Мои документы\тетя Галя\P111025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648" y="3429000"/>
            <a:ext cx="4464776" cy="2976375"/>
          </a:xfrm>
          <a:prstGeom prst="rect">
            <a:avLst/>
          </a:prstGeom>
          <a:noFill/>
        </p:spPr>
      </p:pic>
      <p:pic>
        <p:nvPicPr>
          <p:cNvPr id="9" name="Picture 3" descr="C:\Documents and Settings\Администратор\Мои документы\тетя Галя\P1110259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548680"/>
            <a:ext cx="4104457" cy="288032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File_007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133552"/>
            <a:ext cx="8784976" cy="6535807"/>
          </a:xfrm>
          <a:ln>
            <a:solidFill>
              <a:srgbClr val="00B0F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3" name="Picture 2" descr="C:\Users\Алекс\Downloads\шаблоны для презетаций\презентация 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857182" cy="5454651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5148064" y="332656"/>
            <a:ext cx="35673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Рисование на тему «Снегири на рябине»</a:t>
            </a:r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2049" name="Picture 1" descr="C:\Documents and Settings\Администратор\Мои документы\тетя Галя\P1110258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1680" y="1844824"/>
            <a:ext cx="7110481" cy="4608511"/>
          </a:xfrm>
          <a:prstGeom prst="rect">
            <a:avLst/>
          </a:prstGeom>
          <a:noFill/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File_007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188640"/>
            <a:ext cx="8784976" cy="6408712"/>
          </a:xfrm>
          <a:ln>
            <a:solidFill>
              <a:srgbClr val="00B0F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3" name="Picture 2" descr="C:\Users\Алекс\Downloads\шаблоны для презетаций\презентация 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929190" cy="5454651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716016" y="404664"/>
            <a:ext cx="4176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  Лепка «Снегири  на дереве»</a:t>
            </a:r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8197" name="Picture 5" descr="C:\Documents and Settings\Администратор\Мои документы\тетя Галя\P1110269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4" y="1196752"/>
            <a:ext cx="3795499" cy="2277924"/>
          </a:xfrm>
          <a:prstGeom prst="rect">
            <a:avLst/>
          </a:prstGeom>
          <a:noFill/>
        </p:spPr>
      </p:pic>
      <p:pic>
        <p:nvPicPr>
          <p:cNvPr id="8199" name="Picture 7" descr="C:\Documents and Settings\Администратор\Мои документы\тетя Галя\P1110272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665" y="3645024"/>
            <a:ext cx="4176464" cy="2808312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File_007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828" y="188640"/>
            <a:ext cx="8799660" cy="6480720"/>
          </a:xfrm>
          <a:ln>
            <a:solidFill>
              <a:srgbClr val="00B0F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3" name="Picture 2" descr="C:\Users\Алекс\Downloads\шаблоны для презетаций\презентация 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929190" cy="5454651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2214546" y="548680"/>
            <a:ext cx="6500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7171" name="Picture 3" descr="C:\Documents and Settings\Администратор\Мои документы\тетя Галя\P1110276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3688" y="1628800"/>
            <a:ext cx="6912768" cy="4752528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File_007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828" y="188640"/>
            <a:ext cx="8799660" cy="6480720"/>
          </a:xfrm>
          <a:ln>
            <a:solidFill>
              <a:srgbClr val="00B0F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3" name="Picture 2" descr="C:\Users\Алекс\Downloads\шаблоны для презетаций\презентация 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929190" cy="5454651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716016" y="476672"/>
            <a:ext cx="39993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Составление рассказа «Маленькие помощники»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9" name="Рисунок 8" descr="P1110321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8760" y="1928802"/>
            <a:ext cx="6822297" cy="4548198"/>
          </a:xfrm>
          <a:prstGeom prst="rect">
            <a:avLst/>
          </a:prstGeom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File_007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828" y="188640"/>
            <a:ext cx="8799660" cy="6480720"/>
          </a:xfrm>
          <a:ln>
            <a:solidFill>
              <a:srgbClr val="00B0F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3" name="Picture 2" descr="C:\Users\Алекс\Downloads\шаблоны для презетаций\презентация 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929190" cy="5454651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5004048" y="404664"/>
            <a:ext cx="37113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Дидактическая  игра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 «Когда прилетают птицы»</a:t>
            </a:r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6147" name="Picture 3" descr="C:\Documents and Settings\Администратор\Мои документы\тетя Галя\P1110298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3688" y="2132856"/>
            <a:ext cx="6302513" cy="4240387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File_007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828" y="188640"/>
            <a:ext cx="8799660" cy="6480720"/>
          </a:xfrm>
          <a:ln>
            <a:solidFill>
              <a:srgbClr val="00B0F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3" name="Picture 2" descr="C:\Users\Алекс\Downloads\шаблоны для презетаций\презентация 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929190" cy="5454651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5436096" y="404664"/>
            <a:ext cx="32793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Драматизация сказки  « Лесные новости»</a:t>
            </a:r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4098" name="Picture 2" descr="C:\Documents and Settings\Администратор\Мои документы\тетя Галя\P1110303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3688" y="1844824"/>
            <a:ext cx="6949280" cy="4510936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File_007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828" y="188640"/>
            <a:ext cx="8799660" cy="6480720"/>
          </a:xfrm>
          <a:ln>
            <a:solidFill>
              <a:srgbClr val="00B0F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3" name="Picture 2" descr="C:\Users\Алекс\Downloads\шаблоны для презетаций\презентация 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929190" cy="5454651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1" name="Picture 1" descr="C:\Documents and Settings\Администратор\Мои документы\тетя Галя\P1110305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4" y="548680"/>
            <a:ext cx="3684509" cy="2880320"/>
          </a:xfrm>
          <a:prstGeom prst="rect">
            <a:avLst/>
          </a:prstGeom>
          <a:noFill/>
        </p:spPr>
      </p:pic>
      <p:pic>
        <p:nvPicPr>
          <p:cNvPr id="5127" name="Picture 7" descr="C:\Documents and Settings\Администратор\Мои документы\тетя Галя\P1110308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5656" y="3356992"/>
            <a:ext cx="4176464" cy="2952328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File_007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720" y="357142"/>
            <a:ext cx="8643998" cy="6500858"/>
          </a:xfrm>
          <a:ln>
            <a:solidFill>
              <a:srgbClr val="00B0F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3" name="Picture 2" descr="C:\Users\Алекс\Downloads\шаблоны для презетаций\презентация 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4357718" cy="5454651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835696" y="908720"/>
            <a:ext cx="6912768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                                               </a:t>
            </a:r>
            <a:r>
              <a:rPr lang="ru-RU" sz="2800" b="1" dirty="0" smtClean="0">
                <a:solidFill>
                  <a:srgbClr val="7030A0"/>
                </a:solidFill>
              </a:rPr>
              <a:t>Актуальность.</a:t>
            </a:r>
          </a:p>
          <a:p>
            <a:pPr algn="just"/>
            <a:endParaRPr lang="ru-RU" sz="2400" b="1" dirty="0" smtClean="0">
              <a:solidFill>
                <a:srgbClr val="7030A0"/>
              </a:solidFill>
            </a:endParaRPr>
          </a:p>
          <a:p>
            <a:pPr algn="just"/>
            <a:r>
              <a:rPr lang="ru-RU" sz="2400" b="1" dirty="0" smtClean="0">
                <a:solidFill>
                  <a:srgbClr val="7030A0"/>
                </a:solidFill>
              </a:rPr>
              <a:t>                           Многие века человек, прямо или косвенно воздействуя на природу, менял ее облик. Вслед за изменениями условий существования менялся и животный мир. Одни виды исчезали, другие становились малочисленными и сохранились лишь на нетронутых человеком угодьях. Но многие виды птиц, несмотря на  резкое изменение среды, сумели приспособиться к необычным для них условиям и стать нашими городскими птицами. Примерно около 80 видов  птиц живут рядом с нами. Знакомство детей с птицами – важная составная часть экологической культуры.</a:t>
            </a:r>
          </a:p>
          <a:p>
            <a:pPr algn="just"/>
            <a:endParaRPr lang="ru-RU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File_007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260648"/>
            <a:ext cx="8476132" cy="6220072"/>
          </a:xfrm>
          <a:ln>
            <a:solidFill>
              <a:srgbClr val="00B0F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3" name="Picture 2" descr="C:\Users\Алекс\Downloads\шаблоны для презетаций\презентация 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929190" cy="5454651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800" name="Picture 8" descr="C:\Documents and Settings\Администратор\Мои документы\тетя Галя\P1110310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672" y="1916832"/>
            <a:ext cx="6984776" cy="4320480"/>
          </a:xfrm>
          <a:prstGeom prst="rect">
            <a:avLst/>
          </a:prstGeom>
          <a:noFill/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File_007.jpg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596" y="285728"/>
            <a:ext cx="8476132" cy="6220072"/>
          </a:xfrm>
          <a:ln>
            <a:solidFill>
              <a:srgbClr val="00B0F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3" name="Picture 2" descr="C:\Users\Алекс\Downloads\шаблоны для презетаций\презентация 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929190" cy="5454651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4857752" y="571480"/>
            <a:ext cx="35719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Итоговое мероприятие «Праздник птиц»</a:t>
            </a:r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6" name="Рисунок 5" descr="DSCF4292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538" y="1928802"/>
            <a:ext cx="4572032" cy="3429024"/>
          </a:xfrm>
          <a:prstGeom prst="rect">
            <a:avLst/>
          </a:prstGeom>
        </p:spPr>
      </p:pic>
      <p:pic>
        <p:nvPicPr>
          <p:cNvPr id="7" name="Рисунок 6" descr="DSCF4255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3504" y="3643314"/>
            <a:ext cx="3762401" cy="2821801"/>
          </a:xfrm>
          <a:prstGeom prst="rect">
            <a:avLst/>
          </a:prstGeom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File_007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828" y="188640"/>
            <a:ext cx="8799660" cy="6480720"/>
          </a:xfrm>
          <a:ln>
            <a:solidFill>
              <a:srgbClr val="00B0F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3" name="Picture 2" descr="C:\Users\Алекс\Downloads\шаблоны для презетаций\презентация 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929190" cy="5454651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2214546" y="836712"/>
            <a:ext cx="6500858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</a:rPr>
              <a:t>                           </a:t>
            </a:r>
          </a:p>
          <a:p>
            <a:pPr algn="ctr"/>
            <a:r>
              <a:rPr lang="ru-RU" sz="3200" b="1" dirty="0" smtClean="0">
                <a:solidFill>
                  <a:srgbClr val="7030A0"/>
                </a:solidFill>
              </a:rPr>
              <a:t>             Результаты проекта</a:t>
            </a:r>
            <a:r>
              <a:rPr lang="ru-RU" sz="2400" b="1" dirty="0" smtClean="0">
                <a:solidFill>
                  <a:srgbClr val="7030A0"/>
                </a:solidFill>
              </a:rPr>
              <a:t>:</a:t>
            </a:r>
          </a:p>
          <a:p>
            <a:pPr algn="ctr"/>
            <a:endParaRPr lang="ru-RU" sz="2400" b="1" dirty="0" smtClean="0">
              <a:solidFill>
                <a:srgbClr val="7030A0"/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7030A0"/>
                </a:solidFill>
              </a:rPr>
              <a:t> Дети стали обращать внимание на то, что около них есть много прекрасных и так не похожих друг на друга птиц.</a:t>
            </a:r>
          </a:p>
          <a:p>
            <a:pPr lvl="0"/>
            <a:endParaRPr lang="ru-RU" sz="2400" b="1" dirty="0" smtClean="0">
              <a:solidFill>
                <a:srgbClr val="7030A0"/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7030A0"/>
                </a:solidFill>
              </a:rPr>
              <a:t>Дети научились наблюдать, у них пробудился интерес к птицам, желание заботиться о них.</a:t>
            </a:r>
          </a:p>
          <a:p>
            <a:pPr lvl="0"/>
            <a:endParaRPr lang="ru-RU" sz="2400" b="1" dirty="0" smtClean="0">
              <a:solidFill>
                <a:srgbClr val="7030A0"/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7030A0"/>
                </a:solidFill>
              </a:rPr>
              <a:t>Вместо безразличия к пернатым друзьям дети обрели теплоту к существам, которые радуют нас своим пением и красотой.</a:t>
            </a:r>
          </a:p>
          <a:p>
            <a:r>
              <a:rPr lang="ru-RU" sz="2400" b="1" dirty="0" smtClean="0">
                <a:solidFill>
                  <a:srgbClr val="7030A0"/>
                </a:solidFill>
              </a:rPr>
              <a:t> </a:t>
            </a:r>
          </a:p>
          <a:p>
            <a:r>
              <a:rPr lang="ru-RU" dirty="0" smtClean="0"/>
              <a:t> </a:t>
            </a:r>
          </a:p>
          <a:p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File_007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828" y="188640"/>
            <a:ext cx="8799660" cy="6480720"/>
          </a:xfrm>
          <a:ln>
            <a:solidFill>
              <a:srgbClr val="00B0F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3" name="Picture 2" descr="C:\Users\Алекс\Downloads\шаблоны для презетаций\презентация 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929190" cy="5454651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2214546" y="836712"/>
            <a:ext cx="650085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</a:rPr>
              <a:t>                           </a:t>
            </a:r>
          </a:p>
          <a:p>
            <a:pPr algn="ctr"/>
            <a:r>
              <a:rPr lang="ru-RU" sz="3200" b="1" dirty="0" smtClean="0">
                <a:solidFill>
                  <a:srgbClr val="7030A0"/>
                </a:solidFill>
              </a:rPr>
              <a:t>         </a:t>
            </a:r>
          </a:p>
          <a:p>
            <a:pPr algn="ctr"/>
            <a:endParaRPr lang="ru-RU" sz="32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4400" b="1" dirty="0" smtClean="0">
                <a:solidFill>
                  <a:srgbClr val="7030A0"/>
                </a:solidFill>
              </a:rPr>
              <a:t> Благодарим </a:t>
            </a:r>
          </a:p>
          <a:p>
            <a:pPr algn="ctr"/>
            <a:r>
              <a:rPr lang="ru-RU" sz="4400" b="1" dirty="0" smtClean="0">
                <a:solidFill>
                  <a:srgbClr val="7030A0"/>
                </a:solidFill>
              </a:rPr>
              <a:t>за</a:t>
            </a:r>
          </a:p>
          <a:p>
            <a:pPr algn="ctr"/>
            <a:r>
              <a:rPr lang="ru-RU" sz="4400" b="1" dirty="0" smtClean="0">
                <a:solidFill>
                  <a:srgbClr val="7030A0"/>
                </a:solidFill>
              </a:rPr>
              <a:t> внимание!</a:t>
            </a:r>
          </a:p>
          <a:p>
            <a:r>
              <a:rPr lang="ru-RU" sz="4400" b="1" dirty="0" smtClean="0">
                <a:solidFill>
                  <a:srgbClr val="7030A0"/>
                </a:solidFill>
              </a:rPr>
              <a:t> </a:t>
            </a:r>
          </a:p>
          <a:p>
            <a:r>
              <a:rPr lang="ru-RU" dirty="0" smtClean="0"/>
              <a:t> </a:t>
            </a:r>
          </a:p>
          <a:p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File_007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282" y="214290"/>
            <a:ext cx="8643998" cy="6500858"/>
          </a:xfrm>
          <a:ln>
            <a:solidFill>
              <a:srgbClr val="00B0F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3" name="Picture 2" descr="C:\Users\Алекс\Downloads\шаблоны для презетаций\презентация 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4929190" cy="5454651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835696" y="1340768"/>
            <a:ext cx="6879708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</a:rPr>
              <a:t>        Цель:</a:t>
            </a:r>
          </a:p>
          <a:p>
            <a:pPr algn="ctr"/>
            <a:endParaRPr lang="ru-RU" sz="36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7030A0"/>
                </a:solidFill>
              </a:rPr>
              <a:t>Научить детей наблюдать и исследовать птиц живущих на территории детского сада, формируя на этой основе у детей интерес к природе и проблемам ее охраны</a:t>
            </a:r>
            <a:r>
              <a:rPr lang="ru-RU" sz="3200" dirty="0" smtClean="0">
                <a:solidFill>
                  <a:srgbClr val="7030A0"/>
                </a:solidFill>
              </a:rPr>
              <a:t>.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File_007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282" y="260648"/>
            <a:ext cx="8643998" cy="6454500"/>
          </a:xfrm>
          <a:ln>
            <a:solidFill>
              <a:srgbClr val="00B0F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3" name="Picture 2" descr="C:\Users\Алекс\Downloads\шаблоны для презетаций\презентация 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4929190" cy="5454651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2267744" y="692697"/>
            <a:ext cx="6192687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 smtClean="0">
                <a:solidFill>
                  <a:srgbClr val="7030A0"/>
                </a:solidFill>
              </a:rPr>
              <a:t>                              </a:t>
            </a:r>
            <a:r>
              <a:rPr lang="ru-RU" sz="2800" b="1" dirty="0" smtClean="0">
                <a:solidFill>
                  <a:srgbClr val="7030A0"/>
                </a:solidFill>
              </a:rPr>
              <a:t>Задачи:</a:t>
            </a:r>
            <a:r>
              <a:rPr lang="ru-RU" sz="2400" b="1" dirty="0" smtClean="0">
                <a:solidFill>
                  <a:srgbClr val="7030A0"/>
                </a:solidFill>
              </a:rPr>
              <a:t>                                 </a:t>
            </a:r>
            <a:r>
              <a:rPr lang="ru-RU" sz="2800" b="1" dirty="0" smtClean="0">
                <a:solidFill>
                  <a:srgbClr val="7030A0"/>
                </a:solidFill>
              </a:rPr>
              <a:t>Изучение видового </a:t>
            </a:r>
          </a:p>
          <a:p>
            <a:pPr algn="r"/>
            <a:r>
              <a:rPr lang="ru-RU" sz="2800" b="1" dirty="0" smtClean="0">
                <a:solidFill>
                  <a:srgbClr val="7030A0"/>
                </a:solidFill>
              </a:rPr>
              <a:t>разнообразия перелетных и зимующих птиц нашей области.</a:t>
            </a:r>
          </a:p>
          <a:p>
            <a:pPr algn="ctr"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7030A0"/>
                </a:solidFill>
              </a:rPr>
              <a:t>     Ознакомление с птицами наиболее часто встречающимися  на участке    ДОУ, их внешним видом, повадками, способами добывания пищи, значением птиц в природе.</a:t>
            </a:r>
          </a:p>
          <a:p>
            <a:pPr algn="ctr"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7030A0"/>
                </a:solidFill>
              </a:rPr>
              <a:t>   Устанавливать      причинно-следственные связи между изменениями природных явлений и повадками птиц.                                                        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File_007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282" y="214290"/>
            <a:ext cx="8643998" cy="6500858"/>
          </a:xfrm>
          <a:ln>
            <a:solidFill>
              <a:srgbClr val="00B0F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3" name="Picture 2" descr="C:\Users\Алекс\Downloads\шаблоны для презетаций\презентация 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0"/>
            <a:ext cx="4929190" cy="5454651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835696" y="548680"/>
            <a:ext cx="6860898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dirty="0" smtClean="0">
                <a:solidFill>
                  <a:srgbClr val="7030A0"/>
                </a:solidFill>
              </a:rPr>
              <a:t>                                           </a:t>
            </a:r>
            <a:r>
              <a:rPr lang="ru-RU" sz="2800" b="1" dirty="0" smtClean="0">
                <a:solidFill>
                  <a:srgbClr val="7030A0"/>
                </a:solidFill>
              </a:rPr>
              <a:t>Этапы реализации                                                                проекта</a:t>
            </a:r>
            <a:r>
              <a:rPr lang="ru-RU" sz="2800" dirty="0" smtClean="0">
                <a:solidFill>
                  <a:srgbClr val="7030A0"/>
                </a:solidFill>
              </a:rPr>
              <a:t>:</a:t>
            </a:r>
          </a:p>
          <a:p>
            <a:pPr algn="r"/>
            <a:endParaRPr lang="ru-RU" sz="2000" b="1" dirty="0" smtClean="0">
              <a:solidFill>
                <a:srgbClr val="7030A0"/>
              </a:solidFill>
            </a:endParaRPr>
          </a:p>
          <a:p>
            <a:r>
              <a:rPr lang="ru-RU" sz="2200" b="1" dirty="0" smtClean="0">
                <a:solidFill>
                  <a:srgbClr val="7030A0"/>
                </a:solidFill>
              </a:rPr>
              <a:t>    I этап - подготовительный.</a:t>
            </a:r>
          </a:p>
          <a:p>
            <a:r>
              <a:rPr lang="ru-RU" sz="2200" b="1" dirty="0" smtClean="0">
                <a:solidFill>
                  <a:srgbClr val="7030A0"/>
                </a:solidFill>
              </a:rPr>
              <a:t>Создание необходимых условий               </a:t>
            </a:r>
          </a:p>
          <a:p>
            <a:r>
              <a:rPr lang="ru-RU" sz="2200" b="1" dirty="0" smtClean="0">
                <a:solidFill>
                  <a:srgbClr val="7030A0"/>
                </a:solidFill>
              </a:rPr>
              <a:t> Перспективное планирование.</a:t>
            </a:r>
          </a:p>
          <a:p>
            <a:r>
              <a:rPr lang="ru-RU" sz="2200" b="1" dirty="0" smtClean="0">
                <a:solidFill>
                  <a:srgbClr val="7030A0"/>
                </a:solidFill>
              </a:rPr>
              <a:t> Разработка и накопление методических материалов.</a:t>
            </a:r>
          </a:p>
          <a:p>
            <a:endParaRPr lang="ru-RU" sz="2200" b="1" dirty="0" smtClean="0">
              <a:solidFill>
                <a:srgbClr val="7030A0"/>
              </a:solidFill>
            </a:endParaRPr>
          </a:p>
          <a:p>
            <a:r>
              <a:rPr lang="ru-RU" sz="2200" b="1" dirty="0" smtClean="0">
                <a:solidFill>
                  <a:srgbClr val="7030A0"/>
                </a:solidFill>
              </a:rPr>
              <a:t>II этап – основной (практический).</a:t>
            </a:r>
          </a:p>
          <a:p>
            <a:r>
              <a:rPr lang="ru-RU" sz="2200" b="1" dirty="0" smtClean="0">
                <a:solidFill>
                  <a:srgbClr val="7030A0"/>
                </a:solidFill>
              </a:rPr>
              <a:t> Внедрение в воспитательно-образовательный процесс эффективных методов и приёмов по расширению знаний дошкольников о  птицах.</a:t>
            </a:r>
          </a:p>
          <a:p>
            <a:endParaRPr lang="ru-RU" sz="2200" b="1" dirty="0" smtClean="0">
              <a:solidFill>
                <a:srgbClr val="7030A0"/>
              </a:solidFill>
            </a:endParaRPr>
          </a:p>
          <a:p>
            <a:r>
              <a:rPr lang="ru-RU" sz="2200" b="1" dirty="0" smtClean="0">
                <a:solidFill>
                  <a:srgbClr val="7030A0"/>
                </a:solidFill>
              </a:rPr>
              <a:t>III этап – заключительный.</a:t>
            </a:r>
          </a:p>
          <a:p>
            <a:r>
              <a:rPr lang="ru-RU" sz="2200" b="1" dirty="0" smtClean="0">
                <a:solidFill>
                  <a:srgbClr val="7030A0"/>
                </a:solidFill>
              </a:rPr>
              <a:t> Оформление результата проекта в виде презентации.</a:t>
            </a:r>
          </a:p>
          <a:p>
            <a:r>
              <a:rPr lang="ru-RU" sz="2200" b="1" dirty="0" smtClean="0">
                <a:solidFill>
                  <a:srgbClr val="7030A0"/>
                </a:solidFill>
              </a:rPr>
              <a:t> Проведение итоговое мероприятия «Праздник птиц».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File_007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828" y="188640"/>
            <a:ext cx="8799660" cy="6480720"/>
          </a:xfrm>
          <a:ln>
            <a:solidFill>
              <a:srgbClr val="00B0F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3" name="Picture 2" descr="C:\Users\Алекс\Downloads\шаблоны для презетаций\презентация 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929190" cy="5454651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547664" y="404664"/>
            <a:ext cx="716774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solidFill>
                  <a:srgbClr val="7030A0"/>
                </a:solidFill>
              </a:rPr>
              <a:t>                                                    </a:t>
            </a:r>
            <a:r>
              <a:rPr lang="ru-RU" sz="2400" b="1" dirty="0" smtClean="0">
                <a:solidFill>
                  <a:srgbClr val="7030A0"/>
                </a:solidFill>
              </a:rPr>
              <a:t>Содержание работы в                                процессе реализации 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                                   проекта:</a:t>
            </a:r>
            <a:endParaRPr lang="ru-RU" sz="2400" dirty="0" smtClean="0">
              <a:solidFill>
                <a:srgbClr val="7030A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 </a:t>
            </a:r>
            <a:endParaRPr lang="ru-RU" sz="2000" b="1" dirty="0" smtClean="0">
              <a:solidFill>
                <a:srgbClr val="7030A0"/>
              </a:solidFill>
            </a:endParaRPr>
          </a:p>
          <a:p>
            <a:r>
              <a:rPr lang="ru-RU" sz="2000" b="1" dirty="0" smtClean="0">
                <a:solidFill>
                  <a:srgbClr val="7030A0"/>
                </a:solidFill>
              </a:rPr>
              <a:t> I. Игровая деятельность:</a:t>
            </a:r>
          </a:p>
          <a:p>
            <a:r>
              <a:rPr lang="ru-RU" sz="2000" b="1" dirty="0" smtClean="0">
                <a:solidFill>
                  <a:srgbClr val="7030A0"/>
                </a:solidFill>
              </a:rPr>
              <a:t> Дидактические, сюжетно-ролевые, подвижные  игры.</a:t>
            </a:r>
          </a:p>
          <a:p>
            <a:r>
              <a:rPr lang="ru-RU" sz="2000" b="1" dirty="0" smtClean="0">
                <a:solidFill>
                  <a:srgbClr val="7030A0"/>
                </a:solidFill>
              </a:rPr>
              <a:t> Театрализация.</a:t>
            </a:r>
          </a:p>
          <a:p>
            <a:r>
              <a:rPr lang="ru-RU" sz="2000" b="1" dirty="0" smtClean="0">
                <a:solidFill>
                  <a:srgbClr val="7030A0"/>
                </a:solidFill>
              </a:rPr>
              <a:t> Упражнения на дыхание, на развитие мелкой моторики рук.</a:t>
            </a:r>
          </a:p>
          <a:p>
            <a:r>
              <a:rPr lang="ru-RU" sz="2000" b="1" dirty="0" smtClean="0">
                <a:solidFill>
                  <a:srgbClr val="7030A0"/>
                </a:solidFill>
              </a:rPr>
              <a:t> II. Познавательная деятельность:  Формирование целостной картины мира.</a:t>
            </a:r>
          </a:p>
          <a:p>
            <a:r>
              <a:rPr lang="ru-RU" sz="2000" b="1" dirty="0" smtClean="0">
                <a:solidFill>
                  <a:srgbClr val="7030A0"/>
                </a:solidFill>
              </a:rPr>
              <a:t> III. Беседы.</a:t>
            </a:r>
          </a:p>
          <a:p>
            <a:r>
              <a:rPr lang="ru-RU" sz="2000" b="1" dirty="0" smtClean="0">
                <a:solidFill>
                  <a:srgbClr val="7030A0"/>
                </a:solidFill>
              </a:rPr>
              <a:t> IV. Решение проблемной ситуации.</a:t>
            </a:r>
          </a:p>
          <a:p>
            <a:r>
              <a:rPr lang="ru-RU" sz="2000" b="1" dirty="0" smtClean="0">
                <a:solidFill>
                  <a:srgbClr val="7030A0"/>
                </a:solidFill>
              </a:rPr>
              <a:t> V. Наблюдение за птицами зимой.</a:t>
            </a:r>
          </a:p>
          <a:p>
            <a:r>
              <a:rPr lang="ru-RU" sz="2000" b="1" dirty="0" smtClean="0">
                <a:solidFill>
                  <a:srgbClr val="7030A0"/>
                </a:solidFill>
              </a:rPr>
              <a:t> VI. Труд.</a:t>
            </a:r>
          </a:p>
          <a:p>
            <a:r>
              <a:rPr lang="ru-RU" sz="2000" b="1" dirty="0" smtClean="0">
                <a:solidFill>
                  <a:srgbClr val="7030A0"/>
                </a:solidFill>
              </a:rPr>
              <a:t> VII. Творческое рассказывание.</a:t>
            </a:r>
          </a:p>
          <a:p>
            <a:r>
              <a:rPr lang="ru-RU" sz="2000" b="1" dirty="0" smtClean="0">
                <a:solidFill>
                  <a:srgbClr val="7030A0"/>
                </a:solidFill>
              </a:rPr>
              <a:t> </a:t>
            </a:r>
            <a:r>
              <a:rPr lang="en-US" sz="2000" b="1" dirty="0" smtClean="0">
                <a:solidFill>
                  <a:srgbClr val="7030A0"/>
                </a:solidFill>
              </a:rPr>
              <a:t>VIII</a:t>
            </a:r>
            <a:r>
              <a:rPr lang="ru-RU" sz="2000" b="1" dirty="0" smtClean="0">
                <a:solidFill>
                  <a:srgbClr val="7030A0"/>
                </a:solidFill>
              </a:rPr>
              <a:t>. Художественное творчество:     Рисование, лепка, аппликация.</a:t>
            </a:r>
          </a:p>
          <a:p>
            <a:r>
              <a:rPr lang="ru-RU" sz="2000" b="1" dirty="0" smtClean="0">
                <a:solidFill>
                  <a:srgbClr val="7030A0"/>
                </a:solidFill>
              </a:rPr>
              <a:t> </a:t>
            </a:r>
            <a:r>
              <a:rPr lang="en-US" sz="2000" b="1" dirty="0" smtClean="0">
                <a:solidFill>
                  <a:srgbClr val="7030A0"/>
                </a:solidFill>
              </a:rPr>
              <a:t>I</a:t>
            </a:r>
            <a:r>
              <a:rPr lang="ru-RU" sz="2000" b="1" dirty="0" smtClean="0">
                <a:solidFill>
                  <a:srgbClr val="7030A0"/>
                </a:solidFill>
              </a:rPr>
              <a:t>X. Музыка.</a:t>
            </a:r>
          </a:p>
          <a:p>
            <a:r>
              <a:rPr lang="ru-RU" sz="2000" b="1" dirty="0" smtClean="0">
                <a:solidFill>
                  <a:srgbClr val="7030A0"/>
                </a:solidFill>
              </a:rPr>
              <a:t> X. Работа с родителями.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File_007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340" y="188640"/>
            <a:ext cx="8543521" cy="6292080"/>
          </a:xfrm>
          <a:ln>
            <a:solidFill>
              <a:srgbClr val="00B0F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3" name="Picture 2" descr="C:\Users\Алекс\Downloads\шаблоны для презетаций\презентация 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788024" cy="5454651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 descr="C:\Users\Алекс\Downloads\шаблоны для презетаций\презентация 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52400"/>
            <a:ext cx="4788024" cy="5454651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18" name="Picture 2" descr="C:\Documents and Settings\Администратор\Мои документы\тетя Галя\P1110286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712" y="2132856"/>
            <a:ext cx="6408712" cy="4392488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File_007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133552"/>
            <a:ext cx="8784976" cy="6535807"/>
          </a:xfrm>
          <a:ln>
            <a:solidFill>
              <a:srgbClr val="00B0F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3" name="Picture 2" descr="C:\Users\Алекс\Downloads\шаблоны для презетаций\презентация 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857182" cy="5454651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5148064" y="332656"/>
            <a:ext cx="3567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Экскурсия в парк.</a:t>
            </a:r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7" name="Рисунок 6" descr="IMG_2186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0364" y="1643050"/>
            <a:ext cx="5810294" cy="4357719"/>
          </a:xfrm>
          <a:prstGeom prst="rect">
            <a:avLst/>
          </a:prstGeom>
        </p:spPr>
      </p:pic>
      <p:pic>
        <p:nvPicPr>
          <p:cNvPr id="9" name="Рисунок 8" descr="IMG_2185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282" y="4214818"/>
            <a:ext cx="3238523" cy="2428892"/>
          </a:xfrm>
          <a:prstGeom prst="rect">
            <a:avLst/>
          </a:prstGeom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File_007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844" y="0"/>
            <a:ext cx="8784976" cy="6535807"/>
          </a:xfrm>
          <a:ln>
            <a:solidFill>
              <a:srgbClr val="00B0F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3" name="Picture 2" descr="C:\Users\Алекс\Downloads\шаблоны для презетаций\презентация 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857182" cy="5454651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 descr="C:\Documents and Settings\Администратор\Мои документы\тетя Галя\P111026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712" y="1628800"/>
            <a:ext cx="6696744" cy="4759297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4786314" y="285728"/>
            <a:ext cx="40719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Изготовление  кормушки для птиц</a:t>
            </a:r>
            <a:r>
              <a:rPr lang="ru-RU" dirty="0" smtClean="0">
                <a:solidFill>
                  <a:srgbClr val="7030A0"/>
                </a:solidFill>
              </a:rPr>
              <a:t>.</a:t>
            </a:r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404</TotalTime>
  <Words>392</Words>
  <Application>Microsoft Office PowerPoint</Application>
  <PresentationFormat>Экран (4:3)</PresentationFormat>
  <Paragraphs>73</Paragraphs>
  <Slides>23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6" baseType="lpstr">
      <vt:lpstr>Arial</vt:lpstr>
      <vt:lpstr>Calibri</vt:lpstr>
      <vt:lpstr>Тема Office</vt:lpstr>
      <vt:lpstr>Проектная деятельность  по теме  «Птицы в городе»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слайда</dc:title>
  <dc:creator>Алекс</dc:creator>
  <cp:lastModifiedBy>Павел</cp:lastModifiedBy>
  <cp:revision>108</cp:revision>
  <dcterms:created xsi:type="dcterms:W3CDTF">2012-05-18T13:41:25Z</dcterms:created>
  <dcterms:modified xsi:type="dcterms:W3CDTF">2014-04-13T16:38:39Z</dcterms:modified>
</cp:coreProperties>
</file>