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handoutMasterIdLst>
    <p:handoutMasterId r:id="rId25"/>
  </p:handoutMasterIdLst>
  <p:sldIdLst>
    <p:sldId id="272" r:id="rId2"/>
    <p:sldId id="256" r:id="rId3"/>
    <p:sldId id="257" r:id="rId4"/>
    <p:sldId id="273" r:id="rId5"/>
    <p:sldId id="274" r:id="rId6"/>
    <p:sldId id="259" r:id="rId7"/>
    <p:sldId id="260" r:id="rId8"/>
    <p:sldId id="275" r:id="rId9"/>
    <p:sldId id="261" r:id="rId10"/>
    <p:sldId id="277" r:id="rId11"/>
    <p:sldId id="262" r:id="rId12"/>
    <p:sldId id="278" r:id="rId13"/>
    <p:sldId id="263" r:id="rId14"/>
    <p:sldId id="264" r:id="rId15"/>
    <p:sldId id="265" r:id="rId16"/>
    <p:sldId id="269" r:id="rId17"/>
    <p:sldId id="266" r:id="rId18"/>
    <p:sldId id="267" r:id="rId19"/>
    <p:sldId id="279" r:id="rId20"/>
    <p:sldId id="268" r:id="rId21"/>
    <p:sldId id="281" r:id="rId22"/>
    <p:sldId id="280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4" autoAdjust="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3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08A94-A35E-409C-AFC9-2F7F1EC5706D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632187-DC02-48F8-B8CC-624120DE39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021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74244-9128-455D-894D-CEC4D9D1C4E6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8AE50-65E1-43EE-A9B4-86E137FE33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91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audio" Target="../media/audio1.wav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audio" Target="../media/audio1.wav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FCDBB-BA51-40C9-BE63-C98762E44FFE}" type="datetimeFigureOut">
              <a:rPr lang="en-US"/>
              <a:pPr>
                <a:defRPr/>
              </a:pPr>
              <a:t>9/8/2014</a:t>
            </a:fld>
            <a:endParaRPr lang="en-US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EA2B3-6F8F-46A0-AED9-56BCE9C527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16832">
    <p:wheel spokes="1"/>
    <p:sndAc>
      <p:stSnd>
        <p:snd r:embed="rId2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71517-C116-4F5F-AA19-EF41F20AE694}" type="datetimeFigureOut">
              <a:rPr lang="en-US"/>
              <a:pPr>
                <a:defRPr/>
              </a:pPr>
              <a:t>9/8/2014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17396-2B3E-42FD-BD23-233D11095A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16832">
    <p:wheel spokes="1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1CA32-663B-4069-AEF8-3961615D2F17}" type="datetimeFigureOut">
              <a:rPr lang="en-US"/>
              <a:pPr>
                <a:defRPr/>
              </a:pPr>
              <a:t>9/8/2014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C6AA7-F2A2-47B6-90EB-D39FC406E6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16832">
    <p:wheel spokes="1"/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64A93-B498-48F1-A88C-C829CE21430E}" type="datetimeFigureOut">
              <a:rPr lang="en-US"/>
              <a:pPr>
                <a:defRPr/>
              </a:pPr>
              <a:t>9/8/2014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C4A3C-FCF4-496E-ACC8-D7C1B5C4CD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F71E1-48C4-4BD0-8356-9F0421235800}" type="datetimeFigureOut">
              <a:rPr lang="en-US"/>
              <a:pPr>
                <a:defRPr/>
              </a:pPr>
              <a:t>9/8/2014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B2C1F-5513-4132-BA23-E23EEC4022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16832">
    <p:wheel spokes="1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68342-1774-4BC9-8D15-E80EB3CE3FFA}" type="datetimeFigureOut">
              <a:rPr lang="en-US"/>
              <a:pPr>
                <a:defRPr/>
              </a:pPr>
              <a:t>9/8/2014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4A204-9F11-41DF-A540-8AF859C279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16832">
    <p:wheel spokes="1"/>
    <p:sndAc>
      <p:stSnd>
        <p:snd r:embed="rId2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7C0DC-E78B-4B98-8337-DA2ADAD7BEE1}" type="datetimeFigureOut">
              <a:rPr lang="en-US"/>
              <a:pPr>
                <a:defRPr/>
              </a:pPr>
              <a:t>9/8/2014</a:t>
            </a:fld>
            <a:endParaRPr lang="en-U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EA057-6A33-4C57-B645-972EB5F97A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16832">
    <p:wheel spokes="1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DDDDB-D8EA-4C0B-B35B-1730E54D2099}" type="datetimeFigureOut">
              <a:rPr lang="en-US"/>
              <a:pPr>
                <a:defRPr/>
              </a:pPr>
              <a:t>9/8/2014</a:t>
            </a:fld>
            <a:endParaRPr lang="en-US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5FE35-CD71-47DF-9F1B-317BD4049A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16832">
    <p:wheel spokes="1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40E71-D5F3-42AF-8759-B572AD06C5FD}" type="datetimeFigureOut">
              <a:rPr lang="en-US"/>
              <a:pPr>
                <a:defRPr/>
              </a:pPr>
              <a:t>9/8/2014</a:t>
            </a:fld>
            <a:endParaRPr lang="en-US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D964B-E41C-482D-A6D7-A9B25768E1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16832">
    <p:wheel spokes="1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AFBF8-5F4E-46BD-A678-7F6CCC24F057}" type="datetimeFigureOut">
              <a:rPr lang="en-US"/>
              <a:pPr>
                <a:defRPr/>
              </a:pPr>
              <a:t>9/8/2014</a:t>
            </a:fld>
            <a:endParaRPr lang="en-US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2BE50-879C-480B-B372-B2C2D28E4E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16832">
    <p:wheel spokes="1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A47FC-FC93-4711-8F99-579878DAF4F0}" type="datetimeFigureOut">
              <a:rPr lang="en-US"/>
              <a:pPr>
                <a:defRPr/>
              </a:pPr>
              <a:t>9/8/2014</a:t>
            </a:fld>
            <a:endParaRPr lang="en-U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8A6FA-D47C-474E-8324-8ED0D6F636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16832">
    <p:wheel spokes="1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16A08-E654-41AF-8BC7-D913AFDF6DEF}" type="datetimeFigureOut">
              <a:rPr lang="en-US"/>
              <a:pPr>
                <a:defRPr/>
              </a:pPr>
              <a:t>9/8/2014</a:t>
            </a:fld>
            <a:endParaRPr lang="en-US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50763-3350-4647-9619-7E9215D373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16832">
    <p:wheel spokes="1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EC8C9C7-1F80-42BC-8713-7206B9FF3C5F}" type="datetimeFigureOut">
              <a:rPr lang="en-US"/>
              <a:pPr>
                <a:defRPr/>
              </a:pPr>
              <a:t>9/8/2014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BBC1F4-30A3-453C-9F5E-1B24775BEA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84" r:id="rId12"/>
  </p:sldLayoutIdLst>
  <p:transition spd="slow" advTm="16832">
    <p:wheel spokes="1"/>
    <p:sndAc>
      <p:stSnd>
        <p:snd r:embed="rId14" name="chimes.wav"/>
      </p:stSnd>
    </p:sndAc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5.png"/><Relationship Id="rId5" Type="http://schemas.openxmlformats.org/officeDocument/2006/relationships/image" Target="../media/image9.jpeg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5.png"/><Relationship Id="rId5" Type="http://schemas.openxmlformats.org/officeDocument/2006/relationships/image" Target="../media/image10.jpeg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5.png"/><Relationship Id="rId5" Type="http://schemas.openxmlformats.org/officeDocument/2006/relationships/image" Target="../media/image11.jpeg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audio" Target="../media/audio3.wav"/><Relationship Id="rId7" Type="http://schemas.openxmlformats.org/officeDocument/2006/relationships/image" Target="../media/image12.emf"/><Relationship Id="rId2" Type="http://schemas.openxmlformats.org/officeDocument/2006/relationships/audio" Target="../media/audio2.wav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audio" Target="../media/audio1.wav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0.wav"/><Relationship Id="rId13" Type="http://schemas.openxmlformats.org/officeDocument/2006/relationships/oleObject" Target="../embeddings/oleObject2.bin"/><Relationship Id="rId18" Type="http://schemas.openxmlformats.org/officeDocument/2006/relationships/image" Target="../media/image8.png"/><Relationship Id="rId3" Type="http://schemas.openxmlformats.org/officeDocument/2006/relationships/audio" Target="../media/audio5.wav"/><Relationship Id="rId7" Type="http://schemas.openxmlformats.org/officeDocument/2006/relationships/audio" Target="../media/audio9.wav"/><Relationship Id="rId12" Type="http://schemas.openxmlformats.org/officeDocument/2006/relationships/audio" Target="../media/audio1.wav"/><Relationship Id="rId17" Type="http://schemas.openxmlformats.org/officeDocument/2006/relationships/image" Target="../media/image18.png"/><Relationship Id="rId2" Type="http://schemas.openxmlformats.org/officeDocument/2006/relationships/audio" Target="../media/audio4.wav"/><Relationship Id="rId16" Type="http://schemas.openxmlformats.org/officeDocument/2006/relationships/image" Target="../media/image17.png"/><Relationship Id="rId1" Type="http://schemas.openxmlformats.org/officeDocument/2006/relationships/vmlDrawing" Target="../drawings/vmlDrawing2.vml"/><Relationship Id="rId6" Type="http://schemas.openxmlformats.org/officeDocument/2006/relationships/audio" Target="../media/audio8.wav"/><Relationship Id="rId11" Type="http://schemas.openxmlformats.org/officeDocument/2006/relationships/slideLayout" Target="../slideLayouts/slideLayout2.xml"/><Relationship Id="rId5" Type="http://schemas.openxmlformats.org/officeDocument/2006/relationships/audio" Target="../media/audio7.wav"/><Relationship Id="rId15" Type="http://schemas.openxmlformats.org/officeDocument/2006/relationships/image" Target="../media/image16.emf"/><Relationship Id="rId10" Type="http://schemas.openxmlformats.org/officeDocument/2006/relationships/audio" Target="../media/audio12.wav"/><Relationship Id="rId19" Type="http://schemas.openxmlformats.org/officeDocument/2006/relationships/image" Target="../media/image19.png"/><Relationship Id="rId4" Type="http://schemas.openxmlformats.org/officeDocument/2006/relationships/audio" Target="../media/audio6.wav"/><Relationship Id="rId9" Type="http://schemas.openxmlformats.org/officeDocument/2006/relationships/audio" Target="../media/audio11.wav"/><Relationship Id="rId14" Type="http://schemas.openxmlformats.org/officeDocument/2006/relationships/image" Target="../media/image16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3.wav"/><Relationship Id="rId7" Type="http://schemas.openxmlformats.org/officeDocument/2006/relationships/image" Target="../media/image4.png"/><Relationship Id="rId2" Type="http://schemas.openxmlformats.org/officeDocument/2006/relationships/audio" Target="../media/audio2.wav"/><Relationship Id="rId1" Type="http://schemas.openxmlformats.org/officeDocument/2006/relationships/video" Target="NULL" TargetMode="External"/><Relationship Id="rId6" Type="http://schemas.openxmlformats.org/officeDocument/2006/relationships/image" Target="../media/image3.jpe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5.png"/><Relationship Id="rId5" Type="http://schemas.openxmlformats.org/officeDocument/2006/relationships/image" Target="../media/image6.jpe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2895600"/>
            <a:ext cx="8153400" cy="3429000"/>
          </a:xfrm>
        </p:spPr>
        <p:txBody>
          <a:bodyPr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Презентация занятия с использованием интерактивной доски  в образовательной области «Познание» . Развитие кругозора и познавательно-исследовательской деятельности в природе для подготовительной группы по теме: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«Шаги весны. Путешествие Капельки»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err="1" smtClean="0"/>
              <a:t>Байкова</a:t>
            </a:r>
            <a:r>
              <a:rPr lang="ru-RU" dirty="0" smtClean="0"/>
              <a:t> Н.К. – воспитатель </a:t>
            </a:r>
            <a:r>
              <a:rPr lang="en-US" dirty="0" smtClean="0"/>
              <a:t>I </a:t>
            </a:r>
            <a:r>
              <a:rPr lang="ru-RU" dirty="0" smtClean="0"/>
              <a:t>категории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556792"/>
            <a:ext cx="8229600" cy="1143000"/>
          </a:xfrm>
        </p:spPr>
        <p:txBody>
          <a:bodyPr/>
          <a:lstStyle/>
          <a:p>
            <a:pPr algn="ctr"/>
            <a:r>
              <a:rPr lang="ru-RU" sz="2400" dirty="0" smtClean="0"/>
              <a:t>Государственное бюджетное дошкольное образовательное учреждение детский сад №1 </a:t>
            </a:r>
            <a:r>
              <a:rPr lang="ru-RU" sz="2400" dirty="0" err="1" smtClean="0"/>
              <a:t>общеразвивающего</a:t>
            </a:r>
            <a:r>
              <a:rPr lang="ru-RU" sz="2400" dirty="0" smtClean="0"/>
              <a:t> вида с приоритетным осуществлением деятельности по художественно-эстетическому развитию детей Кировского района Санкт–Петербурга</a:t>
            </a:r>
            <a:endParaRPr lang="ru-RU" sz="2400" dirty="0"/>
          </a:p>
        </p:txBody>
      </p:sp>
    </p:spTree>
  </p:cSld>
  <p:clrMapOvr>
    <a:masterClrMapping/>
  </p:clrMapOvr>
  <p:transition spd="slow" advTm="20997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/>
          <a:lstStyle/>
          <a:p>
            <a:pPr algn="ctr" eaLnBrk="1" hangingPunct="1"/>
            <a:r>
              <a:rPr lang="ru-RU" smtClean="0"/>
              <a:t>Родник</a:t>
            </a:r>
          </a:p>
        </p:txBody>
      </p:sp>
      <p:pic>
        <p:nvPicPr>
          <p:cNvPr id="24578" name="Объект 3"/>
          <p:cNvPicPr>
            <a:picLocks noGrp="1" noChangeAspect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1600" y="1556792"/>
            <a:ext cx="7272808" cy="4536504"/>
          </a:xfrm>
        </p:spPr>
      </p:pic>
      <p:sp>
        <p:nvSpPr>
          <p:cNvPr id="5" name="Капля 4"/>
          <p:cNvSpPr/>
          <p:nvPr/>
        </p:nvSpPr>
        <p:spPr>
          <a:xfrm>
            <a:off x="6477000" y="5967413"/>
            <a:ext cx="914400" cy="762000"/>
          </a:xfrm>
          <a:prstGeom prst="teardrop">
            <a:avLst>
              <a:gd name="adj" fmla="val 1739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6" name="Капля 5"/>
          <p:cNvSpPr/>
          <p:nvPr/>
        </p:nvSpPr>
        <p:spPr>
          <a:xfrm>
            <a:off x="7705725" y="5900738"/>
            <a:ext cx="914400" cy="762000"/>
          </a:xfrm>
          <a:prstGeom prst="teardrop">
            <a:avLst>
              <a:gd name="adj" fmla="val 17391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pic>
        <p:nvPicPr>
          <p:cNvPr id="7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 cstate="print"/>
          <a:stretch>
            <a:fillRect/>
          </a:stretch>
        </p:blipFill>
        <p:spPr>
          <a:xfrm>
            <a:off x="6804248" y="6237312"/>
            <a:ext cx="304800" cy="304800"/>
          </a:xfrm>
          <a:prstGeom prst="rect">
            <a:avLst/>
          </a:prstGeom>
        </p:spPr>
      </p:pic>
      <p:pic>
        <p:nvPicPr>
          <p:cNvPr id="8" name="ELPHRG01.wav">
            <a:hlinkClick r:id="" action="ppaction://media"/>
          </p:cNvPr>
          <p:cNvPicPr>
            <a:picLocks noRot="1" noChangeAspect="1"/>
          </p:cNvPicPr>
          <p:nvPr>
            <a:wavAudioFile r:embed="rId2" name="ELPHRG01.wav"/>
          </p:nvPr>
        </p:nvPicPr>
        <p:blipFill>
          <a:blip r:embed="rId6" cstate="print"/>
          <a:stretch>
            <a:fillRect/>
          </a:stretch>
        </p:blipFill>
        <p:spPr>
          <a:xfrm>
            <a:off x="8028384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44804">
    <p:wheel spokes="1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9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i="1" smtClean="0"/>
              <a:t>Пруды</a:t>
            </a:r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ru-RU" i="1" smtClean="0"/>
              <a:t>Вода пресная, после очистки используют для питья?</a:t>
            </a:r>
          </a:p>
        </p:txBody>
      </p:sp>
      <p:pic>
        <p:nvPicPr>
          <p:cNvPr id="25603" name="Рисунок 3" descr="P126086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2847975"/>
            <a:ext cx="762000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апля 4"/>
          <p:cNvSpPr/>
          <p:nvPr/>
        </p:nvSpPr>
        <p:spPr>
          <a:xfrm>
            <a:off x="7705725" y="5900738"/>
            <a:ext cx="914400" cy="762000"/>
          </a:xfrm>
          <a:prstGeom prst="teardrop">
            <a:avLst>
              <a:gd name="adj" fmla="val 17391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6" name="Капля 5"/>
          <p:cNvSpPr/>
          <p:nvPr/>
        </p:nvSpPr>
        <p:spPr>
          <a:xfrm>
            <a:off x="6477000" y="5967413"/>
            <a:ext cx="914400" cy="762000"/>
          </a:xfrm>
          <a:prstGeom prst="teardrop">
            <a:avLst>
              <a:gd name="adj" fmla="val 1739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pic>
        <p:nvPicPr>
          <p:cNvPr id="7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 cstate="print"/>
          <a:stretch>
            <a:fillRect/>
          </a:stretch>
        </p:blipFill>
        <p:spPr>
          <a:xfrm>
            <a:off x="6732240" y="6165304"/>
            <a:ext cx="304800" cy="304800"/>
          </a:xfrm>
          <a:prstGeom prst="rect">
            <a:avLst/>
          </a:prstGeom>
        </p:spPr>
      </p:pic>
      <p:pic>
        <p:nvPicPr>
          <p:cNvPr id="8" name="ELPHRG01.wav">
            <a:hlinkClick r:id="" action="ppaction://media"/>
          </p:cNvPr>
          <p:cNvPicPr>
            <a:picLocks noRot="1" noChangeAspect="1"/>
          </p:cNvPicPr>
          <p:nvPr>
            <a:wavAudioFile r:embed="rId2" name="ELPHRG01.wav"/>
          </p:nvPr>
        </p:nvPicPr>
        <p:blipFill>
          <a:blip r:embed="rId6" cstate="print"/>
          <a:stretch>
            <a:fillRect/>
          </a:stretch>
        </p:blipFill>
        <p:spPr>
          <a:xfrm>
            <a:off x="8028384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40654">
    <p:wheel spokes="1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9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Озера</a:t>
            </a:r>
          </a:p>
        </p:txBody>
      </p:sp>
      <p:pic>
        <p:nvPicPr>
          <p:cNvPr id="26626" name="Объект 3"/>
          <p:cNvPicPr>
            <a:picLocks noGrp="1" noChangeAspect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76400" y="1892300"/>
            <a:ext cx="5853113" cy="4389438"/>
          </a:xfrm>
        </p:spPr>
      </p:pic>
      <p:sp>
        <p:nvSpPr>
          <p:cNvPr id="5" name="Капля 4"/>
          <p:cNvSpPr/>
          <p:nvPr/>
        </p:nvSpPr>
        <p:spPr>
          <a:xfrm>
            <a:off x="7705725" y="5900738"/>
            <a:ext cx="914400" cy="762000"/>
          </a:xfrm>
          <a:prstGeom prst="teardrop">
            <a:avLst>
              <a:gd name="adj" fmla="val 17391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6" name="Капля 5"/>
          <p:cNvSpPr/>
          <p:nvPr/>
        </p:nvSpPr>
        <p:spPr>
          <a:xfrm>
            <a:off x="6477000" y="5967413"/>
            <a:ext cx="914400" cy="762000"/>
          </a:xfrm>
          <a:prstGeom prst="teardrop">
            <a:avLst>
              <a:gd name="adj" fmla="val 1739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pic>
        <p:nvPicPr>
          <p:cNvPr id="7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 cstate="print"/>
          <a:stretch>
            <a:fillRect/>
          </a:stretch>
        </p:blipFill>
        <p:spPr>
          <a:xfrm>
            <a:off x="6948264" y="6165304"/>
            <a:ext cx="304800" cy="304800"/>
          </a:xfrm>
          <a:prstGeom prst="rect">
            <a:avLst/>
          </a:prstGeom>
        </p:spPr>
      </p:pic>
      <p:pic>
        <p:nvPicPr>
          <p:cNvPr id="8" name="ELPHRG01.wav">
            <a:hlinkClick r:id="" action="ppaction://media"/>
          </p:cNvPr>
          <p:cNvPicPr>
            <a:picLocks noRot="1" noChangeAspect="1"/>
          </p:cNvPicPr>
          <p:nvPr>
            <a:wavAudioFile r:embed="rId2" name="ELPHRG01.wav"/>
          </p:nvPr>
        </p:nvPicPr>
        <p:blipFill>
          <a:blip r:embed="rId6" cstate="print"/>
          <a:stretch>
            <a:fillRect/>
          </a:stretch>
        </p:blipFill>
        <p:spPr>
          <a:xfrm>
            <a:off x="8100392" y="6021288"/>
            <a:ext cx="440432" cy="440432"/>
          </a:xfrm>
          <a:prstGeom prst="rect">
            <a:avLst/>
          </a:prstGeom>
        </p:spPr>
      </p:pic>
    </p:spTree>
  </p:cSld>
  <p:clrMapOvr>
    <a:masterClrMapping/>
  </p:clrMapOvr>
  <p:transition spd="slow" advTm="40638">
    <p:wheel spokes="1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9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i="1" smtClean="0"/>
              <a:t>Болото</a:t>
            </a:r>
          </a:p>
        </p:txBody>
      </p:sp>
      <p:sp>
        <p:nvSpPr>
          <p:cNvPr id="718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ru-RU" i="1" smtClean="0"/>
              <a:t>      Вода пресная, но для питья не используют.</a:t>
            </a:r>
          </a:p>
        </p:txBody>
      </p:sp>
      <p:pic>
        <p:nvPicPr>
          <p:cNvPr id="7182" name="Object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013" y="5459413"/>
            <a:ext cx="153987" cy="103187"/>
          </a:xfrm>
          <a:prstGeom prst="rect">
            <a:avLst/>
          </a:prstGeom>
        </p:spPr>
      </p:pic>
      <p:pic>
        <p:nvPicPr>
          <p:cNvPr id="7185" name="Рисунок 4" descr="болото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87624" y="2492896"/>
            <a:ext cx="6790017" cy="372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апля 5"/>
          <p:cNvSpPr/>
          <p:nvPr/>
        </p:nvSpPr>
        <p:spPr>
          <a:xfrm>
            <a:off x="7705725" y="5900738"/>
            <a:ext cx="914400" cy="762000"/>
          </a:xfrm>
          <a:prstGeom prst="teardrop">
            <a:avLst>
              <a:gd name="adj" fmla="val 17391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7" name="Капля 6"/>
          <p:cNvSpPr/>
          <p:nvPr/>
        </p:nvSpPr>
        <p:spPr>
          <a:xfrm>
            <a:off x="6477000" y="5967413"/>
            <a:ext cx="914400" cy="762000"/>
          </a:xfrm>
          <a:prstGeom prst="teardrop">
            <a:avLst>
              <a:gd name="adj" fmla="val 1739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pic>
        <p:nvPicPr>
          <p:cNvPr id="8" name="j0214098.wav">
            <a:hlinkClick r:id="" action="ppaction://media"/>
          </p:cNvPr>
          <p:cNvPicPr>
            <a:picLocks noRot="1" noChangeAspect="1"/>
          </p:cNvPicPr>
          <p:nvPr>
            <a:wavAudioFile r:embed="rId2" name="j0214098.wav"/>
          </p:nvPr>
        </p:nvPicPr>
        <p:blipFill>
          <a:blip r:embed="rId10" cstate="print"/>
          <a:stretch>
            <a:fillRect/>
          </a:stretch>
        </p:blipFill>
        <p:spPr>
          <a:xfrm>
            <a:off x="7956376" y="6165304"/>
            <a:ext cx="304800" cy="304800"/>
          </a:xfrm>
          <a:prstGeom prst="rect">
            <a:avLst/>
          </a:prstGeom>
        </p:spPr>
      </p:pic>
      <p:pic>
        <p:nvPicPr>
          <p:cNvPr id="9" name="ELPHRG01.wav">
            <a:hlinkClick r:id="" action="ppaction://media"/>
          </p:cNvPr>
          <p:cNvPicPr>
            <a:picLocks noRot="1" noChangeAspect="1"/>
          </p:cNvPicPr>
          <p:nvPr>
            <a:wavAudioFile r:embed="rId3" name="ELPHRG01.wav"/>
          </p:nvPr>
        </p:nvPicPr>
        <p:blipFill>
          <a:blip r:embed="rId10" cstate="print"/>
          <a:stretch>
            <a:fillRect/>
          </a:stretch>
        </p:blipFill>
        <p:spPr>
          <a:xfrm>
            <a:off x="680424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39469">
    <p:wheel spokes="1"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9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4000" i="1" smtClean="0"/>
              <a:t>Как вода попадает в наши дома?</a:t>
            </a:r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i="1" smtClean="0"/>
              <a:t>Вода в наши квартиры попадает с водоочистительных станций</a:t>
            </a:r>
          </a:p>
        </p:txBody>
      </p:sp>
      <p:pic>
        <p:nvPicPr>
          <p:cNvPr id="6" name="Содержимое 3" descr="водоочистит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420888"/>
            <a:ext cx="8229600" cy="3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607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/>
              <a:t>Человек использует много воды</a:t>
            </a:r>
            <a:endParaRPr lang="ru-RU" i="1" dirty="0"/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None/>
            </a:pPr>
            <a:r>
              <a:rPr lang="ru-RU" i="1" dirty="0" smtClean="0"/>
              <a:t>Вопросы к детям :</a:t>
            </a:r>
          </a:p>
          <a:p>
            <a:pPr eaLnBrk="1" hangingPunct="1"/>
            <a:r>
              <a:rPr lang="ru-RU" i="1" dirty="0" smtClean="0"/>
              <a:t>Почему вода не кончается?</a:t>
            </a:r>
          </a:p>
          <a:p>
            <a:pPr eaLnBrk="1" hangingPunct="1"/>
            <a:r>
              <a:rPr lang="ru-RU" i="1" dirty="0" smtClean="0"/>
              <a:t>Как водоемы пополняют свои запасы?</a:t>
            </a:r>
          </a:p>
        </p:txBody>
      </p:sp>
      <p:sp>
        <p:nvSpPr>
          <p:cNvPr id="4" name="Облако 3"/>
          <p:cNvSpPr/>
          <p:nvPr/>
        </p:nvSpPr>
        <p:spPr>
          <a:xfrm>
            <a:off x="1214438" y="3714750"/>
            <a:ext cx="5562600" cy="2133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8" name="Капля 7"/>
          <p:cNvSpPr/>
          <p:nvPr/>
        </p:nvSpPr>
        <p:spPr>
          <a:xfrm rot="19691482">
            <a:off x="1764753" y="6114251"/>
            <a:ext cx="469900" cy="411163"/>
          </a:xfrm>
          <a:prstGeom prst="teardrop">
            <a:avLst>
              <a:gd name="adj" fmla="val 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0" name="Капля 9"/>
          <p:cNvSpPr/>
          <p:nvPr/>
        </p:nvSpPr>
        <p:spPr>
          <a:xfrm rot="20063216">
            <a:off x="6154866" y="5504972"/>
            <a:ext cx="369887" cy="411163"/>
          </a:xfrm>
          <a:prstGeom prst="teardrop">
            <a:avLst>
              <a:gd name="adj" fmla="val 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1" name="Капля 10"/>
          <p:cNvSpPr/>
          <p:nvPr/>
        </p:nvSpPr>
        <p:spPr>
          <a:xfrm rot="19861021">
            <a:off x="3352308" y="6157165"/>
            <a:ext cx="369888" cy="411163"/>
          </a:xfrm>
          <a:prstGeom prst="teardrop">
            <a:avLst>
              <a:gd name="adj" fmla="val 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2" name="Капля 11"/>
          <p:cNvSpPr/>
          <p:nvPr/>
        </p:nvSpPr>
        <p:spPr>
          <a:xfrm rot="20051805">
            <a:off x="4787063" y="6009285"/>
            <a:ext cx="369887" cy="411163"/>
          </a:xfrm>
          <a:prstGeom prst="teardrop">
            <a:avLst>
              <a:gd name="adj" fmla="val 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9" name="Облако 8"/>
          <p:cNvSpPr/>
          <p:nvPr/>
        </p:nvSpPr>
        <p:spPr>
          <a:xfrm>
            <a:off x="1285875" y="3571875"/>
            <a:ext cx="5562600" cy="2133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</p:spTree>
  </p:cSld>
  <p:clrMapOvr>
    <a:masterClrMapping/>
  </p:clrMapOvr>
  <p:transition spd="slow" advTm="30514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i="1" dirty="0" smtClean="0"/>
              <a:t>Водоемы</a:t>
            </a:r>
            <a:r>
              <a:rPr lang="ru-RU" i="1" dirty="0" smtClean="0"/>
              <a:t> </a:t>
            </a:r>
            <a:r>
              <a:rPr lang="ru-RU" sz="3100" i="1" dirty="0" smtClean="0"/>
              <a:t>пополняют запасы за счет осадков: выпадения дождя, снега. </a:t>
            </a:r>
            <a:endParaRPr lang="ru-RU" sz="3100" i="1" dirty="0"/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>
          <a:xfrm>
            <a:off x="990600" y="1935163"/>
            <a:ext cx="7696200" cy="40084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Облако 3"/>
          <p:cNvSpPr/>
          <p:nvPr/>
        </p:nvSpPr>
        <p:spPr>
          <a:xfrm>
            <a:off x="1600200" y="2362200"/>
            <a:ext cx="5943600" cy="24765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5" name="Счетверенная стрелка 4"/>
          <p:cNvSpPr/>
          <p:nvPr/>
        </p:nvSpPr>
        <p:spPr>
          <a:xfrm>
            <a:off x="1981200" y="5029200"/>
            <a:ext cx="838200" cy="838200"/>
          </a:xfrm>
          <a:prstGeom prst="quad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7" name="Счетверенная стрелка 6"/>
          <p:cNvSpPr/>
          <p:nvPr/>
        </p:nvSpPr>
        <p:spPr>
          <a:xfrm>
            <a:off x="3360738" y="4705350"/>
            <a:ext cx="838200" cy="838200"/>
          </a:xfrm>
          <a:prstGeom prst="quad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8" name="Счетверенная стрелка 7"/>
          <p:cNvSpPr/>
          <p:nvPr/>
        </p:nvSpPr>
        <p:spPr>
          <a:xfrm>
            <a:off x="5029200" y="5105400"/>
            <a:ext cx="838200" cy="835025"/>
          </a:xfrm>
          <a:prstGeom prst="quad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9" name="Счетверенная стрелка 8"/>
          <p:cNvSpPr/>
          <p:nvPr/>
        </p:nvSpPr>
        <p:spPr>
          <a:xfrm>
            <a:off x="6446838" y="4211638"/>
            <a:ext cx="914400" cy="987425"/>
          </a:xfrm>
          <a:prstGeom prst="quad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</p:spTree>
  </p:cSld>
  <p:clrMapOvr>
    <a:masterClrMapping/>
  </p:clrMapOvr>
  <p:transition spd="slow" advTm="9828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i="1" smtClean="0"/>
              <a:t>Круговорот воды в природе</a:t>
            </a:r>
          </a:p>
        </p:txBody>
      </p:sp>
      <p:pic>
        <p:nvPicPr>
          <p:cNvPr id="33794" name="Содержимое 3" descr="круговорот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584" y="1988840"/>
            <a:ext cx="7366648" cy="4464496"/>
          </a:xfrm>
        </p:spPr>
      </p:pic>
    </p:spTree>
  </p:cSld>
  <p:clrMapOvr>
    <a:masterClrMapping/>
  </p:clrMapOvr>
  <p:transition spd="slow" advTm="116501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/>
              <a:t>Круговорот воды в природе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      Дети рассматривают схему круговорота воды в природе.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    Солнце нагревает воду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     Вода превращается в пар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    Чем выше поднимается пар, тем холоднее      становится воздух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   Пар охлаждается и снова превращается в воду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   Вода в виде дождя или снега выпадает на землю</a:t>
            </a:r>
            <a:endParaRPr lang="ru-RU" dirty="0"/>
          </a:p>
        </p:txBody>
      </p:sp>
    </p:spTree>
  </p:cSld>
  <p:clrMapOvr>
    <a:masterClrMapping/>
  </p:clrMapOvr>
  <p:transition spd="slow" advTm="30451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ъект 2"/>
          <p:cNvSpPr>
            <a:spLocks noGrp="1"/>
          </p:cNvSpPr>
          <p:nvPr>
            <p:ph idx="1"/>
          </p:nvPr>
        </p:nvSpPr>
        <p:spPr>
          <a:xfrm>
            <a:off x="609600" y="981075"/>
            <a:ext cx="8077200" cy="5343525"/>
          </a:xfrm>
        </p:spPr>
        <p:txBody>
          <a:bodyPr/>
          <a:lstStyle/>
          <a:p>
            <a:pPr algn="just" eaLnBrk="1" hangingPunct="1"/>
            <a:endParaRPr lang="ru-RU" dirty="0" smtClean="0"/>
          </a:p>
          <a:p>
            <a:pPr algn="just" eaLnBrk="1" hangingPunct="1"/>
            <a:endParaRPr lang="ru-RU" dirty="0" smtClean="0"/>
          </a:p>
          <a:p>
            <a:pPr algn="just" eaLnBrk="1" hangingPunct="1"/>
            <a:endParaRPr lang="ru-RU" dirty="0" smtClean="0"/>
          </a:p>
          <a:p>
            <a:pPr algn="just" eaLnBrk="1" hangingPunct="1"/>
            <a:r>
              <a:rPr lang="ru-RU" sz="3200" dirty="0" smtClean="0"/>
              <a:t>Дети рассматривают </a:t>
            </a:r>
            <a:r>
              <a:rPr lang="ru-RU" sz="3200" dirty="0" err="1" smtClean="0"/>
              <a:t>мнемотаблицу</a:t>
            </a:r>
            <a:r>
              <a:rPr lang="ru-RU" sz="3200" dirty="0" smtClean="0"/>
              <a:t>. Ребенок подходит к интерактивной доске и маркером показывает на </a:t>
            </a:r>
            <a:r>
              <a:rPr lang="ru-RU" sz="3200" dirty="0" err="1" smtClean="0"/>
              <a:t>мнемотаблице</a:t>
            </a:r>
            <a:r>
              <a:rPr lang="ru-RU" sz="3200" dirty="0" smtClean="0"/>
              <a:t> последовательность путешествия капельки, по мере нажатия, картинки озвучиваются.</a:t>
            </a:r>
          </a:p>
        </p:txBody>
      </p:sp>
    </p:spTree>
  </p:cSld>
  <p:clrMapOvr>
    <a:masterClrMapping/>
  </p:clrMapOvr>
  <p:transition spd="slow" advTm="12792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9526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ШАГИ ВЕСНЫ</a:t>
            </a:r>
            <a:endParaRPr lang="ru-RU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38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3505200"/>
            <a:ext cx="7854950" cy="1752600"/>
          </a:xfrm>
        </p:spPr>
        <p:txBody>
          <a:bodyPr/>
          <a:lstStyle/>
          <a:p>
            <a:pPr marR="0" eaLnBrk="1" hangingPunct="1"/>
            <a:r>
              <a:rPr lang="ru-RU" sz="4800" b="1" i="1" smtClean="0">
                <a:solidFill>
                  <a:srgbClr val="072428"/>
                </a:solidFill>
              </a:rPr>
              <a:t>Путешествие Капельки</a:t>
            </a:r>
          </a:p>
        </p:txBody>
      </p:sp>
    </p:spTree>
  </p:cSld>
  <p:clrMapOvr>
    <a:masterClrMapping/>
  </p:clrMapOvr>
  <p:transition spd="slow" advTm="10421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700" i="1" dirty="0" err="1" smtClean="0"/>
              <a:t>Мнемотаблица</a:t>
            </a:r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i="1" dirty="0" smtClean="0"/>
              <a:t>Путешествие Капельки</a:t>
            </a:r>
            <a:endParaRPr lang="ru-RU" i="1" dirty="0"/>
          </a:p>
        </p:txBody>
      </p:sp>
      <p:pic>
        <p:nvPicPr>
          <p:cNvPr id="27661" name="Object 13">
            <a:hlinkClick r:id="" action="ppaction://ole?verb=0" highlightClick="1"/>
          </p:cNvPr>
          <p:cNvPicPr>
            <a:picLocks noGrp="1" noChangeAspect="1"/>
          </p:cNvPicPr>
          <p:nvPr>
            <p:ph idx="1"/>
          </p:nvPr>
        </p:nvPicPr>
        <p:blipFill>
          <a:blip r:embed="rId14"/>
          <a:stretch>
            <a:fillRect/>
          </a:stretch>
        </p:blipFill>
        <p:spPr>
          <a:xfrm>
            <a:off x="2339752" y="2317750"/>
            <a:ext cx="5197475" cy="4540250"/>
          </a:xfrm>
          <a:prstGeom prst="rect">
            <a:avLst/>
          </a:prstGeom>
        </p:spPr>
      </p:pic>
      <p:pic>
        <p:nvPicPr>
          <p:cNvPr id="4" name="капелька">
            <a:hlinkClick r:id="" action="ppaction://media"/>
          </p:cNvPr>
          <p:cNvPicPr>
            <a:picLocks noRot="1" noChangeAspect="1"/>
          </p:cNvPicPr>
          <p:nvPr>
            <a:wavAudioFile r:embed="rId2" name="капелька"/>
          </p:nvPr>
        </p:nvPicPr>
        <p:blipFill>
          <a:blip r:embed="rId16" cstate="print"/>
          <a:stretch>
            <a:fillRect/>
          </a:stretch>
        </p:blipFill>
        <p:spPr>
          <a:xfrm>
            <a:off x="3419872" y="3501008"/>
            <a:ext cx="304800" cy="3048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17" cstate="print"/>
          <a:stretch>
            <a:fillRect/>
          </a:stretch>
        </p:blipFill>
        <p:spPr>
          <a:xfrm>
            <a:off x="4716016" y="3501008"/>
            <a:ext cx="304800" cy="3048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4" name="Записанный звук"/>
          </p:nvPr>
        </p:nvPicPr>
        <p:blipFill>
          <a:blip r:embed="rId18" cstate="print"/>
          <a:stretch>
            <a:fillRect/>
          </a:stretch>
        </p:blipFill>
        <p:spPr>
          <a:xfrm>
            <a:off x="3347864" y="4941168"/>
            <a:ext cx="304800" cy="3048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5" name="Записанный звук"/>
          </p:nvPr>
        </p:nvPicPr>
        <p:blipFill>
          <a:blip r:embed="rId19" cstate="print"/>
          <a:stretch>
            <a:fillRect/>
          </a:stretch>
        </p:blipFill>
        <p:spPr>
          <a:xfrm>
            <a:off x="6156176" y="3501008"/>
            <a:ext cx="304800" cy="3048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6" name="Записанный звук"/>
          </p:nvPr>
        </p:nvPicPr>
        <p:blipFill>
          <a:blip r:embed="rId18" cstate="print"/>
          <a:stretch>
            <a:fillRect/>
          </a:stretch>
        </p:blipFill>
        <p:spPr>
          <a:xfrm>
            <a:off x="4716016" y="4941168"/>
            <a:ext cx="304800" cy="3048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7" name="Записанный звук"/>
          </p:nvPr>
        </p:nvPicPr>
        <p:blipFill>
          <a:blip r:embed="rId18" cstate="print"/>
          <a:stretch>
            <a:fillRect/>
          </a:stretch>
        </p:blipFill>
        <p:spPr>
          <a:xfrm>
            <a:off x="6156176" y="4941168"/>
            <a:ext cx="304800" cy="3048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8" name="Записанный звук"/>
          </p:nvPr>
        </p:nvPicPr>
        <p:blipFill>
          <a:blip r:embed="rId18" cstate="print"/>
          <a:stretch>
            <a:fillRect/>
          </a:stretch>
        </p:blipFill>
        <p:spPr>
          <a:xfrm>
            <a:off x="3419872" y="6309320"/>
            <a:ext cx="304800" cy="304800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9" name="Записанный звук"/>
          </p:nvPr>
        </p:nvPicPr>
        <p:blipFill>
          <a:blip r:embed="rId18" cstate="print"/>
          <a:stretch>
            <a:fillRect/>
          </a:stretch>
        </p:blipFill>
        <p:spPr>
          <a:xfrm>
            <a:off x="4716016" y="6309320"/>
            <a:ext cx="304800" cy="304800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0" name="Записанный звук"/>
          </p:nvPr>
        </p:nvPicPr>
        <p:blipFill>
          <a:blip r:embed="rId18" cstate="print"/>
          <a:stretch>
            <a:fillRect/>
          </a:stretch>
        </p:blipFill>
        <p:spPr>
          <a:xfrm>
            <a:off x="6156176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129000">
    <p:wheel spokes="1"/>
    <p:sndAc>
      <p:stSnd>
        <p:snd r:embed="rId1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3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8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10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87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922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816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763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7" y="765175"/>
            <a:ext cx="4609232" cy="14354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756592" y="1196752"/>
            <a:ext cx="8445624" cy="5400600"/>
          </a:xfrm>
        </p:spPr>
        <p:txBody>
          <a:bodyPr>
            <a:normAutofit/>
          </a:bodyPr>
          <a:lstStyle/>
          <a:p>
            <a:pPr marL="2011680" lvl="7" indent="0">
              <a:buFontTx/>
              <a:buNone/>
              <a:defRPr/>
            </a:pPr>
            <a:r>
              <a:rPr lang="ru-RU" sz="3600" dirty="0"/>
              <a:t> </a:t>
            </a:r>
            <a:endParaRPr lang="ru-RU" sz="3600" dirty="0" smtClean="0"/>
          </a:p>
          <a:p>
            <a:pPr marL="2011680" lvl="7" indent="0" algn="just">
              <a:buFontTx/>
              <a:buNone/>
              <a:defRPr/>
            </a:pPr>
            <a:r>
              <a:rPr lang="ru-RU" sz="3600" dirty="0" smtClean="0"/>
              <a:t>Далее </a:t>
            </a:r>
            <a:r>
              <a:rPr lang="ru-RU" sz="3600" dirty="0"/>
              <a:t>детям предлагается </a:t>
            </a:r>
            <a:r>
              <a:rPr lang="ru-RU" sz="3600" dirty="0" smtClean="0"/>
              <a:t>запомнить </a:t>
            </a:r>
            <a:r>
              <a:rPr lang="ru-RU" sz="3600" dirty="0" err="1" smtClean="0"/>
              <a:t>мнемотаблицу</a:t>
            </a:r>
            <a:r>
              <a:rPr lang="ru-RU" sz="3600" dirty="0" smtClean="0"/>
              <a:t>  и самостоятельно  </a:t>
            </a:r>
            <a:r>
              <a:rPr lang="ru-RU" sz="3600" dirty="0"/>
              <a:t>по памяти зарисовать ее на </a:t>
            </a:r>
            <a:r>
              <a:rPr lang="ru-RU" sz="3600" dirty="0" smtClean="0"/>
              <a:t>листке карандашом.</a:t>
            </a:r>
            <a:endParaRPr lang="ru-RU" sz="3600" dirty="0"/>
          </a:p>
        </p:txBody>
      </p:sp>
    </p:spTree>
  </p:cSld>
  <p:clrMapOvr>
    <a:masterClrMapping/>
  </p:clrMapOvr>
  <p:transition spd="slow" advTm="12511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Подведение итогов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200" dirty="0" smtClean="0"/>
              <a:t>Вот и закончилось путешествие Капельки.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200" dirty="0" smtClean="0"/>
              <a:t>Кто помогал Капельке превращаться в пар?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200" dirty="0" smtClean="0"/>
              <a:t>\солнце\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200" dirty="0" smtClean="0"/>
              <a:t>Куда поднимался пар?\ в воздух\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200" dirty="0" smtClean="0"/>
              <a:t>Почему пар превратился снова в воду?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200" dirty="0" smtClean="0"/>
              <a:t>\пар охладился\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200" dirty="0" smtClean="0"/>
              <a:t>Во что превращалась Капелька? \пар, снежинку, воду\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200" dirty="0" smtClean="0"/>
              <a:t>Вы сегодня славно потрудились, молодцы!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200" b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3200" dirty="0"/>
          </a:p>
        </p:txBody>
      </p:sp>
    </p:spTree>
  </p:cSld>
  <p:clrMapOvr>
    <a:masterClrMapping/>
  </p:clrMapOvr>
  <p:transition spd="slow" advTm="119388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2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971550"/>
          </a:xfrm>
        </p:spPr>
        <p:txBody>
          <a:bodyPr/>
          <a:lstStyle/>
          <a:p>
            <a:pPr algn="ctr" eaLnBrk="1" hangingPunct="1"/>
            <a:r>
              <a:rPr lang="ru-RU" sz="3600" i="1" smtClean="0"/>
              <a:t>Задачи педагогической деятельности: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389437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Познакомить детей с круговоротом воды в природе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Продолжать знакомить детей с возможностями компьютерных технологий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Расширить представления детей о значении воды для жизни человека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/>
              <a:t>Развивать умения устанавливать простейшие связи между явлениями живой </a:t>
            </a:r>
            <a:r>
              <a:rPr lang="ru-RU" dirty="0" smtClean="0"/>
              <a:t>природы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/>
              <a:t>Р</a:t>
            </a:r>
            <a:r>
              <a:rPr lang="ru-RU" dirty="0" smtClean="0"/>
              <a:t>азвивать </a:t>
            </a:r>
            <a:r>
              <a:rPr lang="ru-RU" dirty="0"/>
              <a:t>умения, позволяющие обмениваться информацией с помощью современных технических средств</a:t>
            </a:r>
            <a:endParaRPr lang="ru-RU" i="1" dirty="0" smtClean="0"/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ru-RU" i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ru-RU" dirty="0"/>
          </a:p>
        </p:txBody>
      </p:sp>
    </p:spTree>
  </p:cSld>
  <p:clrMapOvr>
    <a:masterClrMapping/>
  </p:clrMapOvr>
  <p:transition spd="slow" advTm="28269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4800" dirty="0" smtClean="0"/>
              <a:t>Материалы: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7338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Интерактивная доска: фото природы, схемы круговорота воды в природе, фото водоочистительных сооружений, </a:t>
            </a:r>
            <a:r>
              <a:rPr lang="ru-RU" dirty="0" err="1" smtClean="0"/>
              <a:t>мнемотаблица</a:t>
            </a:r>
            <a:r>
              <a:rPr lang="ru-RU" dirty="0" smtClean="0"/>
              <a:t> 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Листы бумаги, карандаши.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 spd="slow" advTm="14789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57797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Ход образовательной деятельности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19256" cy="46958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600" b="1" dirty="0"/>
              <a:t>Организационный </a:t>
            </a:r>
            <a:r>
              <a:rPr lang="ru-RU" sz="3600" b="1" dirty="0" smtClean="0"/>
              <a:t>момент: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600" b="1" dirty="0" smtClean="0"/>
              <a:t> </a:t>
            </a:r>
            <a:r>
              <a:rPr lang="ru-RU" sz="3600" dirty="0" smtClean="0"/>
              <a:t>Ребята, отгадайте загадку. О чем она?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i="1" dirty="0"/>
              <a:t>В морях и реках обитает,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i="1" dirty="0"/>
              <a:t>Но часто по небу летает.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i="1" dirty="0"/>
              <a:t>А как наскучит ей летать,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i="1" dirty="0"/>
              <a:t>На землю падает опять.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600" dirty="0"/>
          </a:p>
        </p:txBody>
      </p:sp>
    </p:spTree>
  </p:cSld>
  <p:clrMapOvr>
    <a:masterClrMapping/>
  </p:clrMapOvr>
  <p:transition spd="slow" advTm="25833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4400" i="1" dirty="0" smtClean="0"/>
              <a:t>Основная часть: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Догадались, мы с вами продолжим говорить о воде.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На земле вода содержится во многих водоемах.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Каких? Назовите их.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Можно пить воду из этих водоемов?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\Дети рассматривают иллюстрации на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/>
              <a:t>и</a:t>
            </a:r>
            <a:r>
              <a:rPr lang="ru-RU" dirty="0" smtClean="0"/>
              <a:t>нтерактивной доске. Ребенок нажимает на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/>
              <a:t>с</a:t>
            </a:r>
            <a:r>
              <a:rPr lang="ru-RU" dirty="0" smtClean="0"/>
              <a:t>инюю каплю, если воду после очистки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/>
              <a:t>п</a:t>
            </a:r>
            <a:r>
              <a:rPr lang="ru-RU" dirty="0" smtClean="0"/>
              <a:t>ить можно, желтую – нельзя. Если ответ правильный, раздается звук  </a:t>
            </a:r>
            <a:r>
              <a:rPr lang="ru-RU" dirty="0" err="1" smtClean="0"/>
              <a:t>аплодисментов\</a:t>
            </a:r>
            <a:endParaRPr lang="ru-RU" dirty="0" smtClean="0"/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4" name="Капля 3"/>
          <p:cNvSpPr/>
          <p:nvPr/>
        </p:nvSpPr>
        <p:spPr>
          <a:xfrm rot="20161352">
            <a:off x="7369175" y="5283200"/>
            <a:ext cx="1044575" cy="1006475"/>
          </a:xfrm>
          <a:prstGeom prst="teardrop">
            <a:avLst>
              <a:gd name="adj" fmla="val 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pic>
        <p:nvPicPr>
          <p:cNvPr id="7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7740352" y="56612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54055">
    <p:wheel spokes="1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5400" i="1" smtClean="0"/>
              <a:t>Моря, океаны</a:t>
            </a: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ru-RU" i="1" smtClean="0"/>
              <a:t>          Какая вода в морях и океанах, для питья                      пригодная?</a:t>
            </a:r>
          </a:p>
        </p:txBody>
      </p:sp>
      <p:pic>
        <p:nvPicPr>
          <p:cNvPr id="21507" name="Рисунок 3" descr="P1110175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2862263"/>
            <a:ext cx="7620000" cy="36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апля 4"/>
          <p:cNvSpPr/>
          <p:nvPr/>
        </p:nvSpPr>
        <p:spPr>
          <a:xfrm>
            <a:off x="6324600" y="5815013"/>
            <a:ext cx="914400" cy="762000"/>
          </a:xfrm>
          <a:prstGeom prst="teardrop">
            <a:avLst>
              <a:gd name="adj" fmla="val 1739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6" name="Капля 5"/>
          <p:cNvSpPr/>
          <p:nvPr/>
        </p:nvSpPr>
        <p:spPr>
          <a:xfrm>
            <a:off x="7467600" y="5815013"/>
            <a:ext cx="914400" cy="762000"/>
          </a:xfrm>
          <a:prstGeom prst="teardrop">
            <a:avLst>
              <a:gd name="adj" fmla="val 17391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pic>
        <p:nvPicPr>
          <p:cNvPr id="8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76800" y="3124200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j0214098.wav">
            <a:hlinkClick r:id="" action="ppaction://media"/>
          </p:cNvPr>
          <p:cNvPicPr>
            <a:picLocks noRot="1" noChangeAspect="1"/>
          </p:cNvPicPr>
          <p:nvPr>
            <a:wavAudioFile r:embed="rId2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7812360" y="6165304"/>
            <a:ext cx="304800" cy="304800"/>
          </a:xfrm>
          <a:prstGeom prst="rect">
            <a:avLst/>
          </a:prstGeom>
        </p:spPr>
      </p:pic>
      <p:pic>
        <p:nvPicPr>
          <p:cNvPr id="12" name="ELPHRG01.wav">
            <a:hlinkClick r:id="" action="ppaction://media"/>
          </p:cNvPr>
          <p:cNvPicPr>
            <a:picLocks noRot="1" noChangeAspect="1"/>
          </p:cNvPicPr>
          <p:nvPr>
            <a:wavAudioFile r:embed="rId3" name="ELPHRG01.wav"/>
          </p:nvPr>
        </p:nvPicPr>
        <p:blipFill>
          <a:blip r:embed="rId8" cstate="print"/>
          <a:stretch>
            <a:fillRect/>
          </a:stretch>
        </p:blipFill>
        <p:spPr>
          <a:xfrm>
            <a:off x="6588224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62135">
    <p:wheel spokes="1"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99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048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Реки</a:t>
            </a:r>
            <a:endParaRPr lang="ru-RU" dirty="0"/>
          </a:p>
        </p:txBody>
      </p:sp>
      <p:pic>
        <p:nvPicPr>
          <p:cNvPr id="22530" name="Объект 3"/>
          <p:cNvPicPr>
            <a:picLocks noGrp="1" noChangeAspect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0113" y="1557338"/>
            <a:ext cx="7369175" cy="5019675"/>
          </a:xfrm>
        </p:spPr>
      </p:pic>
      <p:sp>
        <p:nvSpPr>
          <p:cNvPr id="6" name="Капля 5"/>
          <p:cNvSpPr/>
          <p:nvPr/>
        </p:nvSpPr>
        <p:spPr>
          <a:xfrm>
            <a:off x="6324600" y="5815013"/>
            <a:ext cx="914400" cy="762000"/>
          </a:xfrm>
          <a:prstGeom prst="teardrop">
            <a:avLst>
              <a:gd name="adj" fmla="val 1739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7" name="Капля 6"/>
          <p:cNvSpPr/>
          <p:nvPr/>
        </p:nvSpPr>
        <p:spPr>
          <a:xfrm>
            <a:off x="7354888" y="5815013"/>
            <a:ext cx="914400" cy="762000"/>
          </a:xfrm>
          <a:prstGeom prst="teardrop">
            <a:avLst>
              <a:gd name="adj" fmla="val 17391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pic>
        <p:nvPicPr>
          <p:cNvPr id="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 cstate="print"/>
          <a:stretch>
            <a:fillRect/>
          </a:stretch>
        </p:blipFill>
        <p:spPr>
          <a:xfrm>
            <a:off x="6732240" y="6021288"/>
            <a:ext cx="304800" cy="304800"/>
          </a:xfrm>
          <a:prstGeom prst="rect">
            <a:avLst/>
          </a:prstGeom>
        </p:spPr>
      </p:pic>
      <p:pic>
        <p:nvPicPr>
          <p:cNvPr id="9" name="ELPHRG01.wav">
            <a:hlinkClick r:id="" action="ppaction://media"/>
          </p:cNvPr>
          <p:cNvPicPr>
            <a:picLocks noRot="1" noChangeAspect="1"/>
          </p:cNvPicPr>
          <p:nvPr>
            <a:wavAudioFile r:embed="rId2" name="ELPHRG01.wav"/>
          </p:nvPr>
        </p:nvPicPr>
        <p:blipFill>
          <a:blip r:embed="rId6" cstate="print"/>
          <a:stretch>
            <a:fillRect/>
          </a:stretch>
        </p:blipFill>
        <p:spPr>
          <a:xfrm>
            <a:off x="7740352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51761">
    <p:wheel spokes="1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9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6667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i="1" dirty="0" smtClean="0"/>
              <a:t>Ручей</a:t>
            </a:r>
            <a:endParaRPr lang="ru-RU" i="1" dirty="0"/>
          </a:p>
        </p:txBody>
      </p:sp>
      <p:pic>
        <p:nvPicPr>
          <p:cNvPr id="23555" name="Рисунок 3" descr="P1260768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7200800" cy="4592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апля 4"/>
          <p:cNvSpPr/>
          <p:nvPr/>
        </p:nvSpPr>
        <p:spPr>
          <a:xfrm>
            <a:off x="7553325" y="5748338"/>
            <a:ext cx="914400" cy="762000"/>
          </a:xfrm>
          <a:prstGeom prst="teardrop">
            <a:avLst>
              <a:gd name="adj" fmla="val 17391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7" name="Капля 6"/>
          <p:cNvSpPr/>
          <p:nvPr/>
        </p:nvSpPr>
        <p:spPr>
          <a:xfrm>
            <a:off x="6453188" y="5751513"/>
            <a:ext cx="914400" cy="762000"/>
          </a:xfrm>
          <a:prstGeom prst="teardrop">
            <a:avLst>
              <a:gd name="adj" fmla="val 1739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pic>
        <p:nvPicPr>
          <p:cNvPr id="8" name="j0214098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j0214098.wav"/>
          </p:nvPr>
        </p:nvPicPr>
        <p:blipFill>
          <a:blip r:embed="rId6" cstate="print"/>
          <a:stretch>
            <a:fillRect/>
          </a:stretch>
        </p:blipFill>
        <p:spPr>
          <a:xfrm>
            <a:off x="6804248" y="5949280"/>
            <a:ext cx="304800" cy="304800"/>
          </a:xfrm>
          <a:prstGeom prst="rect">
            <a:avLst/>
          </a:prstGeom>
        </p:spPr>
      </p:pic>
      <p:pic>
        <p:nvPicPr>
          <p:cNvPr id="9" name="ELPHRG01.wav">
            <a:hlinkClick r:id="" action="ppaction://media"/>
          </p:cNvPr>
          <p:cNvPicPr>
            <a:picLocks noRot="1" noChangeAspect="1"/>
          </p:cNvPicPr>
          <p:nvPr>
            <a:wavAudioFile r:embed="rId2" name="ELPHRG01.wav"/>
          </p:nvPr>
        </p:nvPicPr>
        <p:blipFill>
          <a:blip r:embed="rId7" cstate="print"/>
          <a:stretch>
            <a:fillRect/>
          </a:stretch>
        </p:blipFill>
        <p:spPr>
          <a:xfrm>
            <a:off x="7884368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48501">
    <p:wheel spokes="1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9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725</TotalTime>
  <Words>481</Words>
  <Application>Microsoft Office PowerPoint</Application>
  <PresentationFormat>Экран (4:3)</PresentationFormat>
  <Paragraphs>74</Paragraphs>
  <Slides>22</Slides>
  <Notes>0</Notes>
  <HiddenSlides>0</HiddenSlides>
  <MMClips>25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Constantia</vt:lpstr>
      <vt:lpstr>Wingdings</vt:lpstr>
      <vt:lpstr>Wingdings 2</vt:lpstr>
      <vt:lpstr>Поток</vt:lpstr>
      <vt:lpstr>Документ</vt:lpstr>
      <vt:lpstr>Государственное бюджетное дошкольное образовательное учреждение детский сад №1 общеразвивающего вида с приоритетным осуществлением деятельности по художественно-эстетическому развитию детей Кировского района Санкт–Петербурга</vt:lpstr>
      <vt:lpstr>ШАГИ ВЕСНЫ</vt:lpstr>
      <vt:lpstr>Задачи педагогической деятельности:</vt:lpstr>
      <vt:lpstr>Материалы:</vt:lpstr>
      <vt:lpstr>Ход образовательной деятельности:</vt:lpstr>
      <vt:lpstr>Основная часть:</vt:lpstr>
      <vt:lpstr>Моря, океаны</vt:lpstr>
      <vt:lpstr>Реки</vt:lpstr>
      <vt:lpstr>Ручей</vt:lpstr>
      <vt:lpstr>Родник</vt:lpstr>
      <vt:lpstr>Пруды</vt:lpstr>
      <vt:lpstr>Озера</vt:lpstr>
      <vt:lpstr>Болото</vt:lpstr>
      <vt:lpstr>Как вода попадает в наши дома?</vt:lpstr>
      <vt:lpstr>Человек использует много воды</vt:lpstr>
      <vt:lpstr>Водоемы пополняют запасы за счет осадков: выпадения дождя, снега. </vt:lpstr>
      <vt:lpstr>Круговорот воды в природе</vt:lpstr>
      <vt:lpstr>Круговорот воды в природе</vt:lpstr>
      <vt:lpstr>Презентация PowerPoint</vt:lpstr>
      <vt:lpstr>Мнемотаблица Путешествие Капельки</vt:lpstr>
      <vt:lpstr>Презентация PowerPoint</vt:lpstr>
      <vt:lpstr>Подведение итогов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ШАГИ ВЕСНЫ</dc:title>
  <cp:lastModifiedBy>Павел</cp:lastModifiedBy>
  <cp:revision>79</cp:revision>
  <dcterms:modified xsi:type="dcterms:W3CDTF">2014-09-08T07:06:06Z</dcterms:modified>
</cp:coreProperties>
</file>