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1" r:id="rId2"/>
    <p:sldId id="262" r:id="rId3"/>
    <p:sldId id="263" r:id="rId4"/>
    <p:sldId id="259" r:id="rId5"/>
    <p:sldId id="261" r:id="rId6"/>
    <p:sldId id="276" r:id="rId7"/>
    <p:sldId id="278" r:id="rId8"/>
    <p:sldId id="279" r:id="rId9"/>
    <p:sldId id="265" r:id="rId10"/>
    <p:sldId id="277" r:id="rId11"/>
    <p:sldId id="275" r:id="rId12"/>
    <p:sldId id="273" r:id="rId13"/>
    <p:sldId id="274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44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10.05.2014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13" Type="http://schemas.openxmlformats.org/officeDocument/2006/relationships/image" Target="../media/image26.jpeg"/><Relationship Id="rId3" Type="http://schemas.openxmlformats.org/officeDocument/2006/relationships/image" Target="../media/image16.png"/><Relationship Id="rId7" Type="http://schemas.openxmlformats.org/officeDocument/2006/relationships/image" Target="../media/image20.jpeg"/><Relationship Id="rId12" Type="http://schemas.openxmlformats.org/officeDocument/2006/relationships/image" Target="../media/image2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1 копия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5"/>
              </a:clrFrom>
              <a:clrTo>
                <a:srgbClr val="FFFF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41330" y="142852"/>
            <a:ext cx="1325982" cy="1643074"/>
          </a:xfrm>
          <a:prstGeom prst="rect">
            <a:avLst/>
          </a:prstGeom>
          <a:noFill/>
          <a:ln w="9525" algn="ctr">
            <a:miter lim="800000"/>
            <a:headEnd/>
            <a:tailEnd/>
          </a:ln>
        </p:spPr>
      </p:pic>
      <p:pic>
        <p:nvPicPr>
          <p:cNvPr id="1026" name="Picture 2" descr="H:\Documents and Settings\Aida\Рабочий стол\НОвая ГРАФИКА сборник\детские рисунки\0370010237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03519" y="5010140"/>
            <a:ext cx="1928794" cy="159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Заголовок 1"/>
          <p:cNvSpPr>
            <a:spLocks noGrp="1"/>
          </p:cNvSpPr>
          <p:nvPr>
            <p:ph type="ctrTitle"/>
          </p:nvPr>
        </p:nvSpPr>
        <p:spPr>
          <a:xfrm>
            <a:off x="642910" y="571480"/>
            <a:ext cx="7772400" cy="192882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dirty="0" smtClean="0">
                <a:solidFill>
                  <a:schemeClr val="tx1"/>
                </a:solidFill>
              </a:rPr>
              <a:t/>
            </a:r>
            <a:br>
              <a:rPr lang="ru-RU" sz="2700" dirty="0" smtClean="0">
                <a:solidFill>
                  <a:schemeClr val="tx1"/>
                </a:solidFill>
              </a:rPr>
            </a:br>
            <a:r>
              <a:rPr lang="ru-RU" sz="2700" dirty="0" smtClean="0">
                <a:solidFill>
                  <a:schemeClr val="tx1"/>
                </a:solidFill>
              </a:rPr>
              <a:t/>
            </a:r>
            <a:br>
              <a:rPr lang="ru-RU" sz="2700" dirty="0" smtClean="0">
                <a:solidFill>
                  <a:schemeClr val="tx1"/>
                </a:solidFill>
              </a:rPr>
            </a:br>
            <a:r>
              <a:rPr lang="ru-RU" sz="2700" dirty="0" smtClean="0">
                <a:solidFill>
                  <a:schemeClr val="tx1"/>
                </a:solidFill>
              </a:rPr>
              <a:t/>
            </a:r>
            <a:br>
              <a:rPr lang="ru-RU" sz="2700" dirty="0" smtClean="0">
                <a:solidFill>
                  <a:schemeClr val="tx1"/>
                </a:solidFill>
              </a:rPr>
            </a:br>
            <a:r>
              <a:rPr lang="ru-RU" sz="2700" dirty="0" smtClean="0">
                <a:solidFill>
                  <a:schemeClr val="tx1"/>
                </a:solidFill>
              </a:rPr>
              <a:t/>
            </a:r>
            <a:br>
              <a:rPr lang="ru-RU" sz="2700" dirty="0" smtClean="0">
                <a:solidFill>
                  <a:schemeClr val="tx1"/>
                </a:solidFill>
              </a:rPr>
            </a:br>
            <a:r>
              <a:rPr lang="ru-RU" sz="2700" dirty="0" smtClean="0">
                <a:solidFill>
                  <a:schemeClr val="tx1"/>
                </a:solidFill>
              </a:rPr>
              <a:t/>
            </a:r>
            <a:br>
              <a:rPr lang="ru-RU" sz="2700" dirty="0" smtClean="0">
                <a:solidFill>
                  <a:schemeClr val="tx1"/>
                </a:solidFill>
              </a:rPr>
            </a:br>
            <a:r>
              <a:rPr lang="ru-RU" sz="2700" dirty="0" smtClean="0">
                <a:solidFill>
                  <a:schemeClr val="tx1"/>
                </a:solidFill>
              </a:rPr>
              <a:t>Муниципальное  дошкольное образовательное учреждение детский сад №5 «Звездочка» общеразвивающего вида с приоритетным осуществлением интеллектуального развития воспитанников города Фурманова.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b="1" dirty="0" smtClean="0"/>
          </a:p>
        </p:txBody>
      </p:sp>
      <p:sp>
        <p:nvSpPr>
          <p:cNvPr id="12" name="Дата 1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B0717FCC-15AD-414A-BDBC-7AF34E0BA9A1}" type="datetime1">
              <a:rPr lang="ru-RU"/>
              <a:pPr>
                <a:defRPr/>
              </a:pPr>
              <a:t>10.05.2014</a:t>
            </a:fld>
            <a:endParaRPr lang="ru-RU"/>
          </a:p>
        </p:txBody>
      </p:sp>
      <p:pic>
        <p:nvPicPr>
          <p:cNvPr id="14339" name="Picture 3" descr="C:\Users\семья\Desktop\222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5214950"/>
            <a:ext cx="1835645" cy="1429672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1428322" y="2335446"/>
            <a:ext cx="5929354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СЕМИНАР-ПРАКТИКУМ</a:t>
            </a:r>
            <a:endParaRPr lang="ru-RU" sz="2800" dirty="0" smtClean="0"/>
          </a:p>
          <a:p>
            <a:pPr algn="ctr"/>
            <a:r>
              <a:rPr lang="ru-RU" sz="2800" b="1" dirty="0" smtClean="0"/>
              <a:t>«Развивающие игры нового поколения в интеллектуальном развитии дошкольников».</a:t>
            </a:r>
            <a:endParaRPr lang="ru-RU" sz="2800" dirty="0" smtClean="0"/>
          </a:p>
          <a:p>
            <a:pPr algn="ctr"/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5905948" y="4104392"/>
            <a:ext cx="30011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Презентацию подготовила</a:t>
            </a:r>
          </a:p>
          <a:p>
            <a:r>
              <a:rPr lang="ru-RU" dirty="0" smtClean="0"/>
              <a:t>Старший воспитатель </a:t>
            </a:r>
          </a:p>
          <a:p>
            <a:r>
              <a:rPr lang="ru-RU" dirty="0" smtClean="0"/>
              <a:t>Е.В.Горбунова</a:t>
            </a:r>
            <a:endParaRPr lang="ru-RU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507288" cy="5415880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84339"/>
            <a:ext cx="3312368" cy="2092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635896" y="500042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2400" dirty="0" err="1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Геоконт-конструктор</a:t>
            </a:r>
            <a:r>
              <a:rPr lang="ru-RU" sz="24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» — одна из первых игр, разработанных в центре В.В.  Воскобовича </a:t>
            </a:r>
            <a:endParaRPr lang="ru-RU" sz="24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4869160"/>
            <a:ext cx="87849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К игре "</a:t>
            </a:r>
            <a:r>
              <a:rPr lang="ru-RU" dirty="0" err="1" smtClean="0">
                <a:solidFill>
                  <a:srgbClr val="7030A0"/>
                </a:solidFill>
              </a:rPr>
              <a:t>Геоконт</a:t>
            </a:r>
            <a:r>
              <a:rPr lang="ru-RU" dirty="0" smtClean="0">
                <a:solidFill>
                  <a:srgbClr val="7030A0"/>
                </a:solidFill>
              </a:rPr>
              <a:t>" прилагается сказка 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«Малыш </a:t>
            </a:r>
            <a:r>
              <a:rPr lang="ru-RU" dirty="0" err="1" smtClean="0">
                <a:solidFill>
                  <a:schemeClr val="accent3">
                    <a:lumMod val="75000"/>
                  </a:schemeClr>
                </a:solidFill>
              </a:rPr>
              <a:t>Гео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, Ворон Метр и Я, дядя Слава». Сказка позволяет познакомить ребенка с Малышом </a:t>
            </a:r>
            <a:r>
              <a:rPr lang="ru-RU" dirty="0" err="1" smtClean="0">
                <a:solidFill>
                  <a:schemeClr val="accent3">
                    <a:lumMod val="75000"/>
                  </a:schemeClr>
                </a:solidFill>
              </a:rPr>
              <a:t>Гео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 и другими героями Фиолетового леса, которые с помощью "</a:t>
            </a:r>
            <a:r>
              <a:rPr lang="ru-RU" dirty="0" err="1" smtClean="0">
                <a:solidFill>
                  <a:schemeClr val="accent3">
                    <a:lumMod val="75000"/>
                  </a:schemeClr>
                </a:solidFill>
              </a:rPr>
              <a:t>Геоконта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" открывают мир геометрических и образных превращений, разноцветных приключений. Взрослые читают сказку детям, а они по ходу сюжета складывают фигуры на «</a:t>
            </a:r>
            <a:r>
              <a:rPr lang="ru-RU" dirty="0" err="1" smtClean="0">
                <a:solidFill>
                  <a:schemeClr val="accent3">
                    <a:lumMod val="75000"/>
                  </a:schemeClr>
                </a:solidFill>
              </a:rPr>
              <a:t>Геоконте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», отвечают на вопросы.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2204865"/>
            <a:ext cx="8424936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Игра представляет собой </a:t>
            </a: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</a:rPr>
              <a:t>фанерный планшет с пластмассовыми гвоздиками, расположенными особым образом, и набором цветных резинок. </a:t>
            </a:r>
          </a:p>
          <a:p>
            <a:r>
              <a:rPr lang="ru-RU" b="1" dirty="0" smtClean="0">
                <a:solidFill>
                  <a:srgbClr val="00B0F0"/>
                </a:solidFill>
              </a:rPr>
              <a:t>Игра развивает:</a:t>
            </a:r>
          </a:p>
          <a:p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</a:rPr>
              <a:t>- различение цветов радуги; </a:t>
            </a:r>
          </a:p>
          <a:p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</a:rPr>
              <a:t>- освоение названий и структуры геометрических фигур, их размера; </a:t>
            </a:r>
          </a:p>
          <a:p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</a:rPr>
              <a:t>- умение строить симметричные, несимметричные фигуры, узоры, ориентироваться в пространстве; </a:t>
            </a:r>
          </a:p>
          <a:p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</a:rPr>
              <a:t>- умение конструировать фигуры по схеме, картинке, словесному алгоритму и собственному замыслу;</a:t>
            </a:r>
          </a:p>
          <a:p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</a:rPr>
              <a:t>- внимание, память, элементы логического мышления; </a:t>
            </a:r>
          </a:p>
          <a:p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</a:rPr>
              <a:t>- воображение, творческие способности; </a:t>
            </a:r>
          </a:p>
          <a:p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</a:rPr>
              <a:t>- пальцевую и кистевую моторику рук.</a:t>
            </a:r>
            <a:endParaRPr lang="ru-RU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857256"/>
          </a:xfrm>
        </p:spPr>
        <p:txBody>
          <a:bodyPr>
            <a:normAutofit/>
          </a:bodyPr>
          <a:lstStyle/>
          <a:p>
            <a:pPr algn="ctr"/>
            <a:r>
              <a:rPr lang="ru-RU" sz="2800" b="1" i="1" u="sng" dirty="0" smtClean="0">
                <a:solidFill>
                  <a:srgbClr val="7030A0"/>
                </a:solidFill>
              </a:rPr>
              <a:t>5. </a:t>
            </a:r>
            <a:r>
              <a:rPr lang="ru-RU" sz="3600" b="1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«Педагогическая вертушка»</a:t>
            </a:r>
            <a:endParaRPr lang="ru-RU" sz="3600" b="1" i="1" u="sng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89586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i="1" dirty="0" smtClean="0">
                <a:solidFill>
                  <a:srgbClr val="7030A0"/>
                </a:solidFill>
              </a:rPr>
              <a:t> </a:t>
            </a:r>
          </a:p>
          <a:p>
            <a:pPr algn="ctr">
              <a:buNone/>
            </a:pPr>
            <a:endParaRPr lang="ru-RU" sz="2800" b="1" i="1" u="sng" dirty="0" smtClean="0">
              <a:solidFill>
                <a:srgbClr val="7030A0"/>
              </a:solidFill>
            </a:endParaRPr>
          </a:p>
          <a:p>
            <a:pPr algn="ctr">
              <a:buNone/>
            </a:pPr>
            <a:r>
              <a:rPr lang="ru-RU" sz="2800" b="1" i="1" u="sng" dirty="0" smtClean="0">
                <a:solidFill>
                  <a:srgbClr val="7030A0"/>
                </a:solidFill>
              </a:rPr>
              <a:t>Цель:</a:t>
            </a:r>
            <a:r>
              <a:rPr lang="ru-RU" sz="2800" b="1" i="1" dirty="0" smtClean="0">
                <a:solidFill>
                  <a:srgbClr val="7030A0"/>
                </a:solidFill>
              </a:rPr>
              <a:t> </a:t>
            </a:r>
          </a:p>
          <a:p>
            <a:pPr algn="ctr">
              <a:buNone/>
            </a:pPr>
            <a:r>
              <a:rPr lang="ru-RU" sz="2800" b="1" i="1" dirty="0" smtClean="0">
                <a:solidFill>
                  <a:srgbClr val="7030A0"/>
                </a:solidFill>
              </a:rPr>
              <a:t>Обобщение полученных знаний,</a:t>
            </a:r>
          </a:p>
          <a:p>
            <a:pPr algn="ctr">
              <a:buNone/>
            </a:pPr>
            <a:r>
              <a:rPr lang="ru-RU" sz="2800" b="1" i="1" dirty="0" smtClean="0">
                <a:solidFill>
                  <a:srgbClr val="7030A0"/>
                </a:solidFill>
              </a:rPr>
              <a:t>объединение усилий коллектива при создании  памятки-рекомендации . </a:t>
            </a:r>
          </a:p>
          <a:p>
            <a:pPr algn="ctr">
              <a:buNone/>
            </a:pPr>
            <a:endParaRPr lang="ru-RU" sz="2800" b="1" i="1" dirty="0" smtClean="0">
              <a:solidFill>
                <a:srgbClr val="7030A0"/>
              </a:solidFill>
            </a:endParaRPr>
          </a:p>
          <a:p>
            <a:pPr algn="ctr">
              <a:buNone/>
            </a:pPr>
            <a:endParaRPr lang="ru-RU" sz="2800" b="1" i="1" u="sng" dirty="0" smtClean="0">
              <a:solidFill>
                <a:srgbClr val="7030A0"/>
              </a:solidFill>
            </a:endParaRPr>
          </a:p>
          <a:p>
            <a:pPr algn="ctr">
              <a:buNone/>
            </a:pPr>
            <a:r>
              <a:rPr lang="ru-RU" sz="2800" b="1" i="1" u="sng" dirty="0" smtClean="0">
                <a:solidFill>
                  <a:srgbClr val="7030A0"/>
                </a:solidFill>
              </a:rPr>
              <a:t> </a:t>
            </a:r>
            <a:endParaRPr lang="ru-RU" sz="2800" b="1" i="1" u="sng" dirty="0">
              <a:solidFill>
                <a:srgbClr val="7030A0"/>
              </a:solidFill>
            </a:endParaRPr>
          </a:p>
        </p:txBody>
      </p:sp>
      <p:pic>
        <p:nvPicPr>
          <p:cNvPr id="9218" name="Picture 2" descr="C:\Users\семья\Desktop\Снимок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84368" y="116633"/>
            <a:ext cx="1076322" cy="1478914"/>
          </a:xfrm>
          <a:prstGeom prst="rect">
            <a:avLst/>
          </a:prstGeom>
          <a:noFill/>
        </p:spPr>
      </p:pic>
      <p:pic>
        <p:nvPicPr>
          <p:cNvPr id="6" name="Picture 3" descr="C:\Users\семья\Desktop\22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5013176"/>
            <a:ext cx="4680520" cy="16322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:\Мои документы\Анимашки\0_262c3_b0b17de9_XS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928935"/>
            <a:ext cx="2663208" cy="359893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 descr="C:\Users\семья\Desktop\555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214291"/>
            <a:ext cx="2214578" cy="1883244"/>
          </a:xfrm>
          <a:prstGeom prst="rect">
            <a:avLst/>
          </a:prstGeom>
          <a:noFill/>
        </p:spPr>
      </p:pic>
      <p:pic>
        <p:nvPicPr>
          <p:cNvPr id="13315" name="Picture 3" descr="C:\Users\семья\Desktop\222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72198" y="4325412"/>
            <a:ext cx="2714030" cy="2113793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786050" y="857232"/>
            <a:ext cx="592935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800" b="1" i="1" u="sng" dirty="0" smtClean="0">
                <a:solidFill>
                  <a:srgbClr val="7030A0"/>
                </a:solidFill>
              </a:rPr>
              <a:t>«ДЕРЕВО ОЖИДАНИЯ»</a:t>
            </a:r>
          </a:p>
          <a:p>
            <a:pPr algn="ctr">
              <a:buNone/>
            </a:pPr>
            <a:r>
              <a:rPr lang="ru-RU" sz="2800" b="1" i="1" u="sng" dirty="0" smtClean="0">
                <a:solidFill>
                  <a:srgbClr val="7030A0"/>
                </a:solidFill>
              </a:rPr>
              <a:t>(рефлексия)</a:t>
            </a:r>
          </a:p>
          <a:p>
            <a:pPr algn="ctr">
              <a:buNone/>
            </a:pPr>
            <a:endParaRPr lang="ru-RU" sz="2800" b="1" i="1" u="sng" dirty="0" smtClean="0">
              <a:solidFill>
                <a:srgbClr val="7030A0"/>
              </a:solidFill>
            </a:endParaRPr>
          </a:p>
          <a:p>
            <a:pPr algn="ctr">
              <a:buNone/>
            </a:pPr>
            <a:r>
              <a:rPr lang="ru-RU" sz="2800" b="1" i="1" u="sng" dirty="0" smtClean="0">
                <a:solidFill>
                  <a:srgbClr val="7030A0"/>
                </a:solidFill>
              </a:rPr>
              <a:t>Цель:</a:t>
            </a:r>
            <a:r>
              <a:rPr lang="ru-RU" sz="2800" b="1" i="1" dirty="0" smtClean="0">
                <a:solidFill>
                  <a:srgbClr val="7030A0"/>
                </a:solidFill>
              </a:rPr>
              <a:t> сравнить соответствие ожидаемых результатов с результатами, полученными в ходе семинара.  </a:t>
            </a:r>
            <a:endParaRPr lang="ru-RU" sz="2800" b="1" dirty="0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933056"/>
            <a:ext cx="8229600" cy="239154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i="1" dirty="0" smtClean="0">
                <a:solidFill>
                  <a:srgbClr val="7030A0"/>
                </a:solidFill>
              </a:rPr>
              <a:t>СПАСИБО</a:t>
            </a:r>
          </a:p>
          <a:p>
            <a:pPr algn="ctr">
              <a:buNone/>
            </a:pPr>
            <a:r>
              <a:rPr lang="ru-RU" sz="3600" b="1" i="1" dirty="0" smtClean="0">
                <a:solidFill>
                  <a:srgbClr val="7030A0"/>
                </a:solidFill>
              </a:rPr>
              <a:t>ЗА</a:t>
            </a:r>
          </a:p>
          <a:p>
            <a:pPr algn="ctr">
              <a:buNone/>
            </a:pPr>
            <a:r>
              <a:rPr lang="ru-RU" sz="3600" b="1" i="1" dirty="0" smtClean="0">
                <a:solidFill>
                  <a:srgbClr val="7030A0"/>
                </a:solidFill>
              </a:rPr>
              <a:t>СОТРУДНИЧЕСТВО</a:t>
            </a:r>
            <a:endParaRPr lang="ru-RU" sz="3600" b="1" i="1" dirty="0">
              <a:solidFill>
                <a:srgbClr val="7030A0"/>
              </a:solidFill>
            </a:endParaRPr>
          </a:p>
        </p:txBody>
      </p:sp>
      <p:pic>
        <p:nvPicPr>
          <p:cNvPr id="12290" name="Picture 2" descr="C:\Users\семья\Desktop\11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43834" y="4177110"/>
            <a:ext cx="1178827" cy="2395162"/>
          </a:xfrm>
          <a:prstGeom prst="rect">
            <a:avLst/>
          </a:prstGeom>
          <a:noFill/>
        </p:spPr>
      </p:pic>
      <p:pic>
        <p:nvPicPr>
          <p:cNvPr id="12291" name="Picture 3" descr="C:\Users\семья\Desktop\222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3" y="4357694"/>
            <a:ext cx="1606389" cy="2286016"/>
          </a:xfrm>
          <a:prstGeom prst="rect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609600" y="476672"/>
            <a:ext cx="8229600" cy="3816424"/>
          </a:xfrm>
          <a:prstGeom prst="rect">
            <a:avLst/>
          </a:prstGeom>
        </p:spPr>
        <p:txBody>
          <a:bodyPr vert="horz" lIns="0" rIns="0" bIns="0" anchor="b">
            <a:normAutofit fontScale="25000" lnSpcReduction="20000"/>
          </a:bodyPr>
          <a:lstStyle/>
          <a:p>
            <a:r>
              <a:rPr kumimoji="0" lang="ru-RU" sz="3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1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endParaRPr lang="ru-RU" sz="31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endParaRPr lang="ru-RU" sz="3100" i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endParaRPr lang="ru-RU" sz="3100" i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endParaRPr lang="ru-RU" sz="3100" i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endParaRPr lang="ru-RU" sz="3100" i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r"/>
            <a:r>
              <a:rPr lang="ru-RU" sz="11200" b="1" i="1" dirty="0" smtClean="0">
                <a:solidFill>
                  <a:srgbClr val="990099"/>
                </a:solidFill>
              </a:rPr>
              <a:t>Без игры </a:t>
            </a:r>
            <a:r>
              <a:rPr lang="ru-RU" sz="11200" i="1" dirty="0" smtClean="0">
                <a:solidFill>
                  <a:srgbClr val="990099"/>
                </a:solidFill>
              </a:rPr>
              <a:t>нет и не может быть полноценного умственного развития. </a:t>
            </a:r>
            <a:r>
              <a:rPr lang="ru-RU" sz="11200" b="1" i="1" dirty="0" smtClean="0">
                <a:solidFill>
                  <a:srgbClr val="990099"/>
                </a:solidFill>
              </a:rPr>
              <a:t>Игра</a:t>
            </a:r>
            <a:r>
              <a:rPr lang="ru-RU" sz="11200" i="1" dirty="0" smtClean="0">
                <a:solidFill>
                  <a:srgbClr val="990099"/>
                </a:solidFill>
              </a:rPr>
              <a:t> – это огромное светлое окно, через которое в духовный мир ребенка вливается живительный поток преставлений, понятий. </a:t>
            </a:r>
            <a:r>
              <a:rPr lang="ru-RU" sz="11200" b="1" i="1" dirty="0" smtClean="0">
                <a:solidFill>
                  <a:srgbClr val="990099"/>
                </a:solidFill>
              </a:rPr>
              <a:t>Игра</a:t>
            </a:r>
            <a:r>
              <a:rPr lang="ru-RU" sz="11200" i="1" dirty="0" smtClean="0">
                <a:solidFill>
                  <a:srgbClr val="990099"/>
                </a:solidFill>
              </a:rPr>
              <a:t> – это искра, зажигающая огонек пытливости и любознательности.</a:t>
            </a:r>
          </a:p>
          <a:p>
            <a:pPr algn="r"/>
            <a:endParaRPr lang="ru-RU" sz="11200" dirty="0" smtClean="0"/>
          </a:p>
          <a:p>
            <a:pPr algn="r"/>
            <a:r>
              <a:rPr lang="ru-RU" sz="11200" b="1" i="1" dirty="0" smtClean="0">
                <a:solidFill>
                  <a:srgbClr val="7030A0"/>
                </a:solidFill>
              </a:rPr>
              <a:t>В.А. Сухомлинский</a:t>
            </a:r>
            <a:endParaRPr lang="ru-RU" sz="11200" b="1" dirty="0" smtClean="0">
              <a:solidFill>
                <a:srgbClr val="7030A0"/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11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семья\Desktop\444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94283" y="4286256"/>
            <a:ext cx="1825759" cy="2308898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35719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4500594"/>
          </a:xfrm>
        </p:spPr>
        <p:txBody>
          <a:bodyPr>
            <a:noAutofit/>
          </a:bodyPr>
          <a:lstStyle/>
          <a:p>
            <a:r>
              <a:rPr lang="ru-RU" sz="1800" b="1" dirty="0" smtClean="0"/>
              <a:t> </a:t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>Целью </a:t>
            </a:r>
            <a:r>
              <a:rPr lang="ru-RU" sz="1800" dirty="0" smtClean="0"/>
              <a:t>игры является повышение педагогической компетентности педагогов, позволяющей им осуществлять интеллектуальное развитие дошкольников, используя развивающие игровые инновационные технологии в условиях ДОУ.</a:t>
            </a:r>
            <a:br>
              <a:rPr lang="ru-RU" sz="1800" dirty="0" smtClean="0"/>
            </a:br>
            <a:r>
              <a:rPr lang="ru-RU" sz="1800" dirty="0" smtClean="0"/>
              <a:t>   </a:t>
            </a:r>
            <a:r>
              <a:rPr lang="ru-RU" sz="1800" b="1" dirty="0" smtClean="0"/>
              <a:t>Задачи: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-повышение профессиональной компетентности педагогов в области современных технологий;</a:t>
            </a:r>
            <a:br>
              <a:rPr lang="ru-RU" sz="1800" dirty="0" smtClean="0"/>
            </a:br>
            <a:r>
              <a:rPr lang="ru-RU" sz="1800" dirty="0" smtClean="0"/>
              <a:t>- развитие интеллектуальной и творческой активности педагогов и родителей воспитанников;</a:t>
            </a:r>
            <a:br>
              <a:rPr lang="ru-RU" sz="1800" dirty="0" smtClean="0"/>
            </a:br>
            <a:r>
              <a:rPr lang="ru-RU" sz="1800" dirty="0" smtClean="0"/>
              <a:t>-обучение педагогов методам применения игровых </a:t>
            </a:r>
            <a:br>
              <a:rPr lang="ru-RU" sz="1800" dirty="0" smtClean="0"/>
            </a:br>
            <a:r>
              <a:rPr lang="ru-RU" sz="1800" dirty="0" smtClean="0"/>
              <a:t>инновационных технологий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pic>
        <p:nvPicPr>
          <p:cNvPr id="5" name="Picture 3" descr="C:\Users\семья\Desktop\222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4363434"/>
            <a:ext cx="2928958" cy="22811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653342"/>
          </a:xfrm>
        </p:spPr>
        <p:txBody>
          <a:bodyPr>
            <a:noAutofit/>
          </a:bodyPr>
          <a:lstStyle/>
          <a:p>
            <a:pPr algn="r"/>
            <a:r>
              <a:rPr lang="ru-RU" sz="2400" b="1" i="1" dirty="0" smtClean="0"/>
              <a:t>«Игра – это огромное светлое окно, </a:t>
            </a:r>
            <a:br>
              <a:rPr lang="ru-RU" sz="2400" b="1" i="1" dirty="0" smtClean="0"/>
            </a:br>
            <a:r>
              <a:rPr lang="ru-RU" sz="2400" b="1" i="1" dirty="0" smtClean="0"/>
              <a:t>через которое в духовный мир ребенка </a:t>
            </a:r>
            <a:br>
              <a:rPr lang="ru-RU" sz="2400" b="1" i="1" dirty="0" smtClean="0"/>
            </a:br>
            <a:r>
              <a:rPr lang="ru-RU" sz="2400" b="1" i="1" dirty="0" smtClean="0"/>
              <a:t>вливается живительный поток представлений, </a:t>
            </a:r>
            <a:br>
              <a:rPr lang="ru-RU" sz="2400" b="1" i="1" dirty="0" smtClean="0"/>
            </a:br>
            <a:r>
              <a:rPr lang="ru-RU" sz="2400" b="1" i="1" dirty="0" smtClean="0"/>
              <a:t>понятий об окружающем мире».</a:t>
            </a:r>
            <a:br>
              <a:rPr lang="ru-RU" sz="2400" b="1" i="1" dirty="0" smtClean="0"/>
            </a:br>
            <a:r>
              <a:rPr lang="ru-RU" sz="2400" b="1" i="1" dirty="0" smtClean="0"/>
              <a:t>                               В.А. Сухомлинский</a:t>
            </a:r>
            <a:br>
              <a:rPr lang="ru-RU" sz="2400" b="1" i="1" dirty="0" smtClean="0"/>
            </a:br>
            <a:endParaRPr lang="ru-RU" sz="24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71678"/>
            <a:ext cx="8401080" cy="4572032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Деловая игра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«ПУТЕШЕСТВИЕ ПО РАЗВИВАЮЩИМ ИГРАМ»</a:t>
            </a:r>
            <a:endParaRPr lang="ru-RU" b="1" dirty="0" smtClean="0">
              <a:solidFill>
                <a:schemeClr val="accent1"/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«ДЕРЕВО     ОЖИДАНИЯ»</a:t>
            </a:r>
          </a:p>
          <a:p>
            <a:pPr algn="just"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Цель: развивать умение определить прогнозируемый результат встречи</a:t>
            </a:r>
          </a:p>
          <a:p>
            <a:pPr algn="ctr">
              <a:buNone/>
            </a:pPr>
            <a:endParaRPr lang="ru-RU" b="1" dirty="0" smtClean="0">
              <a:solidFill>
                <a:srgbClr val="7030A0"/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</a:rPr>
              <a:t>«КУПИТЕ БИЛЕТИК»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</a:rPr>
              <a:t>(</a:t>
            </a:r>
            <a:r>
              <a:rPr lang="ru-RU" sz="2000" b="1" dirty="0" smtClean="0">
                <a:solidFill>
                  <a:srgbClr val="7030A0"/>
                </a:solidFill>
              </a:rPr>
              <a:t>ВХОЖДЕНИЕ В ИГРУ)</a:t>
            </a:r>
            <a:r>
              <a:rPr lang="ru-RU" b="1" dirty="0" smtClean="0">
                <a:solidFill>
                  <a:srgbClr val="7030A0"/>
                </a:solidFill>
              </a:rPr>
              <a:t> 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</a:rPr>
              <a:t>Цель:  интеллектуальная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</a:rPr>
              <a:t> разминка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1028" name="Picture 4" descr="D:\Мои документы\Анимашки\0_262c3_b0b17de9_XS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4307494"/>
            <a:ext cx="1643074" cy="2220370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68" y="5429264"/>
            <a:ext cx="1770926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28596" y="3429000"/>
            <a:ext cx="8501122" cy="32861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dirty="0" smtClean="0">
                <a:solidFill>
                  <a:schemeClr val="tx2"/>
                </a:solidFill>
              </a:rPr>
              <a:t>Современная отечественная педагогика делит игры </a:t>
            </a:r>
            <a:r>
              <a:rPr lang="ru-RU" dirty="0" smtClean="0">
                <a:solidFill>
                  <a:schemeClr val="tx2"/>
                </a:solidFill>
              </a:rPr>
              <a:t>на игры, придуманные самими детьми (творческие)  и игры, придуманные взрослыми ( игры с правилами). </a:t>
            </a:r>
          </a:p>
          <a:p>
            <a:pPr algn="just"/>
            <a:endParaRPr lang="ru-RU" dirty="0" smtClean="0">
              <a:solidFill>
                <a:schemeClr val="tx2"/>
              </a:solidFill>
            </a:endParaRPr>
          </a:p>
          <a:p>
            <a:pPr algn="just"/>
            <a:r>
              <a:rPr lang="ru-RU" dirty="0" smtClean="0">
                <a:solidFill>
                  <a:schemeClr val="tx2"/>
                </a:solidFill>
              </a:rPr>
              <a:t>ТВОРЧЕСКИЕ – </a:t>
            </a:r>
            <a:r>
              <a:rPr lang="ru-RU" sz="1200" dirty="0" smtClean="0">
                <a:solidFill>
                  <a:schemeClr val="tx2"/>
                </a:solidFill>
              </a:rPr>
              <a:t>СЮЖЕТНО-РОЛЕВЫЕ, СТРОИТЕЛЬНЫЕ И ИГРЫ-ДРАМАТИЗАЦИИ</a:t>
            </a:r>
          </a:p>
          <a:p>
            <a:pPr algn="just"/>
            <a:endParaRPr lang="ru-RU" sz="1200" dirty="0" smtClean="0">
              <a:solidFill>
                <a:schemeClr val="tx2"/>
              </a:solidFill>
            </a:endParaRPr>
          </a:p>
          <a:p>
            <a:pPr algn="just"/>
            <a:endParaRPr lang="ru-RU" sz="1200" dirty="0" smtClean="0">
              <a:solidFill>
                <a:schemeClr val="tx2"/>
              </a:solidFill>
            </a:endParaRPr>
          </a:p>
          <a:p>
            <a:pPr algn="just"/>
            <a:r>
              <a:rPr lang="ru-RU" sz="1600" dirty="0" smtClean="0">
                <a:solidFill>
                  <a:schemeClr val="tx2"/>
                </a:solidFill>
              </a:rPr>
              <a:t>ИГРЫ С ПРАВИЛАМИ </a:t>
            </a:r>
            <a:r>
              <a:rPr lang="ru-RU" sz="1200" dirty="0" smtClean="0">
                <a:solidFill>
                  <a:schemeClr val="tx2"/>
                </a:solidFill>
              </a:rPr>
              <a:t>-  ПОДВИЖНЫЕ И ДИДАКТИЧЕСКИЕ ИГРЫ.</a:t>
            </a:r>
          </a:p>
          <a:p>
            <a:pPr algn="just"/>
            <a:endParaRPr lang="ru-RU" sz="1200" dirty="0" smtClean="0">
              <a:solidFill>
                <a:schemeClr val="tx2"/>
              </a:solidFill>
            </a:endParaRPr>
          </a:p>
          <a:p>
            <a:pPr algn="just"/>
            <a:endParaRPr lang="ru-RU" dirty="0" smtClean="0">
              <a:solidFill>
                <a:schemeClr val="tx2"/>
              </a:solidFill>
            </a:endParaRPr>
          </a:p>
          <a:p>
            <a:pPr algn="just"/>
            <a:endParaRPr lang="ru-RU" dirty="0" smtClean="0">
              <a:solidFill>
                <a:schemeClr val="tx2"/>
              </a:solidFill>
            </a:endParaRPr>
          </a:p>
          <a:p>
            <a:pPr algn="just"/>
            <a:r>
              <a:rPr lang="ru-RU" dirty="0" smtClean="0">
                <a:solidFill>
                  <a:schemeClr val="tx2"/>
                </a:solidFill>
              </a:rPr>
              <a:t> </a:t>
            </a:r>
          </a:p>
          <a:p>
            <a:pPr algn="just"/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3143272"/>
          </a:xfrm>
        </p:spPr>
        <p:txBody>
          <a:bodyPr/>
          <a:lstStyle/>
          <a:p>
            <a:pPr algn="ctr">
              <a:buNone/>
            </a:pPr>
            <a:r>
              <a:rPr lang="ru-RU" sz="2800" b="1" i="1" dirty="0" smtClean="0">
                <a:solidFill>
                  <a:srgbClr val="7030A0"/>
                </a:solidFill>
              </a:rPr>
              <a:t>Теоретическая часть</a:t>
            </a:r>
          </a:p>
          <a:p>
            <a:pPr algn="ctr">
              <a:buNone/>
            </a:pPr>
            <a:r>
              <a:rPr lang="ru-RU" b="1" i="1" dirty="0" smtClean="0">
                <a:solidFill>
                  <a:srgbClr val="7030A0"/>
                </a:solidFill>
              </a:rPr>
              <a:t>1. </a:t>
            </a:r>
            <a:r>
              <a:rPr lang="ru-RU" b="1" i="1" u="sng" dirty="0" smtClean="0">
                <a:solidFill>
                  <a:srgbClr val="7030A0"/>
                </a:solidFill>
              </a:rPr>
              <a:t>«Педагогическая кухня»</a:t>
            </a:r>
          </a:p>
          <a:p>
            <a:pPr algn="just">
              <a:buNone/>
            </a:pPr>
            <a:r>
              <a:rPr lang="ru-RU" b="1" i="1" u="sng" dirty="0" smtClean="0">
                <a:solidFill>
                  <a:srgbClr val="7030A0"/>
                </a:solidFill>
              </a:rPr>
              <a:t>  Цель: </a:t>
            </a:r>
            <a:r>
              <a:rPr lang="ru-RU" dirty="0" smtClean="0">
                <a:solidFill>
                  <a:srgbClr val="7030A0"/>
                </a:solidFill>
              </a:rPr>
              <a:t>уточнение системы знаний педагогов педагогов     в области    игровой деятельности   дошкольников.</a:t>
            </a:r>
          </a:p>
          <a:p>
            <a:pPr algn="just">
              <a:buNone/>
            </a:pPr>
            <a:endParaRPr lang="ru-RU" b="1" i="1" u="sng" dirty="0" smtClean="0">
              <a:solidFill>
                <a:srgbClr val="7030A0"/>
              </a:solidFill>
            </a:endParaRPr>
          </a:p>
          <a:p>
            <a:pPr algn="just">
              <a:buNone/>
            </a:pPr>
            <a:endParaRPr lang="ru-RU" b="1" i="1" u="sng" dirty="0" smtClean="0">
              <a:solidFill>
                <a:srgbClr val="7030A0"/>
              </a:solidFill>
            </a:endParaRPr>
          </a:p>
          <a:p>
            <a:pPr algn="just">
              <a:buNone/>
            </a:pPr>
            <a:endParaRPr lang="ru-RU" b="1" i="1" u="sng" dirty="0" smtClean="0">
              <a:solidFill>
                <a:srgbClr val="7030A0"/>
              </a:solidFill>
            </a:endParaRPr>
          </a:p>
          <a:p>
            <a:pPr algn="just">
              <a:buNone/>
            </a:pPr>
            <a:endParaRPr lang="ru-RU" b="1" i="1" u="sng" dirty="0" smtClean="0">
              <a:solidFill>
                <a:srgbClr val="7030A0"/>
              </a:solidFill>
            </a:endParaRPr>
          </a:p>
          <a:p>
            <a:pPr algn="just">
              <a:buNone/>
            </a:pPr>
            <a:endParaRPr lang="ru-RU" b="1" i="1" u="sng" dirty="0" smtClean="0">
              <a:solidFill>
                <a:srgbClr val="7030A0"/>
              </a:solidFill>
            </a:endParaRPr>
          </a:p>
          <a:p>
            <a:pPr algn="just">
              <a:buNone/>
            </a:pPr>
            <a:endParaRPr lang="ru-RU" b="1" i="1" u="sng" dirty="0" smtClean="0">
              <a:solidFill>
                <a:srgbClr val="7030A0"/>
              </a:solidFill>
            </a:endParaRPr>
          </a:p>
          <a:p>
            <a:pPr algn="just">
              <a:buNone/>
            </a:pPr>
            <a:endParaRPr lang="ru-RU" b="1" i="1" u="sng" dirty="0">
              <a:solidFill>
                <a:srgbClr val="7030A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785818"/>
          </a:xfrm>
        </p:spPr>
        <p:txBody>
          <a:bodyPr>
            <a:normAutofit/>
          </a:bodyPr>
          <a:lstStyle/>
          <a:p>
            <a:pPr algn="ctr"/>
            <a:r>
              <a:rPr lang="ru-RU" sz="2400" b="1" i="1" dirty="0" smtClean="0"/>
              <a:t>«Играя – учимся, играя – познаём!»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4098" name="Picture 2" descr="C:\Users\семья\Desktop\Снимок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29520" y="4786322"/>
            <a:ext cx="1500196" cy="18476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10334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 smtClean="0">
                <a:solidFill>
                  <a:srgbClr val="7030A0"/>
                </a:solidFill>
              </a:rPr>
              <a:t>ПРАКТИЧЕСКАЯ ЧАСТЬ</a:t>
            </a:r>
            <a:endParaRPr lang="ru-RU" sz="2800" b="1" i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14422"/>
            <a:ext cx="8229600" cy="5038740"/>
          </a:xfrm>
        </p:spPr>
        <p:txBody>
          <a:bodyPr/>
          <a:lstStyle/>
          <a:p>
            <a:pPr algn="ctr">
              <a:buNone/>
            </a:pPr>
            <a:r>
              <a:rPr lang="ru-RU" b="1" i="1" u="sng" dirty="0" smtClean="0">
                <a:solidFill>
                  <a:srgbClr val="7030A0"/>
                </a:solidFill>
              </a:rPr>
              <a:t>1</a:t>
            </a:r>
            <a:r>
              <a:rPr lang="ru-RU" sz="4000" b="1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.«Каша из топора»</a:t>
            </a:r>
          </a:p>
          <a:p>
            <a:pPr>
              <a:buNone/>
            </a:pPr>
            <a:r>
              <a:rPr lang="ru-RU" b="1" i="1" u="sng" dirty="0" smtClean="0">
                <a:solidFill>
                  <a:srgbClr val="7030A0"/>
                </a:solidFill>
              </a:rPr>
              <a:t>Цель:</a:t>
            </a:r>
            <a:r>
              <a:rPr lang="ru-RU" b="1" i="1" dirty="0" smtClean="0">
                <a:solidFill>
                  <a:srgbClr val="7030A0"/>
                </a:solidFill>
              </a:rPr>
              <a:t>  способствовать творческому поиску педагогов.</a:t>
            </a:r>
          </a:p>
          <a:p>
            <a:pPr>
              <a:buNone/>
            </a:pPr>
            <a:r>
              <a:rPr lang="ru-RU" b="1" i="1" u="sng" dirty="0" smtClean="0">
                <a:solidFill>
                  <a:srgbClr val="7030A0"/>
                </a:solidFill>
              </a:rPr>
              <a:t>Задание:</a:t>
            </a:r>
            <a:r>
              <a:rPr lang="ru-RU" b="1" i="1" dirty="0" smtClean="0">
                <a:solidFill>
                  <a:srgbClr val="7030A0"/>
                </a:solidFill>
              </a:rPr>
              <a:t> из предложенных предметов придумать развивающие игры, поставить цель и презентовать.</a:t>
            </a:r>
            <a:endParaRPr lang="ru-RU" b="1" i="1" u="sng" dirty="0" smtClean="0">
              <a:solidFill>
                <a:srgbClr val="7030A0"/>
              </a:solidFill>
            </a:endParaRPr>
          </a:p>
          <a:p>
            <a:pPr>
              <a:buNone/>
            </a:pPr>
            <a:endParaRPr lang="ru-RU" b="1" i="1" u="sng" dirty="0" smtClean="0">
              <a:solidFill>
                <a:srgbClr val="7030A0"/>
              </a:solidFill>
            </a:endParaRPr>
          </a:p>
          <a:p>
            <a:pPr>
              <a:buNone/>
            </a:pPr>
            <a:endParaRPr lang="ru-RU" b="1" i="1" u="sng" dirty="0">
              <a:solidFill>
                <a:srgbClr val="7030A0"/>
              </a:solidFill>
            </a:endParaRPr>
          </a:p>
        </p:txBody>
      </p:sp>
      <p:pic>
        <p:nvPicPr>
          <p:cNvPr id="6146" name="Picture 2" descr="C:\Users\семья\Desktop\11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41738" y="4429131"/>
            <a:ext cx="1116541" cy="2117381"/>
          </a:xfrm>
          <a:prstGeom prst="rect">
            <a:avLst/>
          </a:prstGeom>
          <a:noFill/>
        </p:spPr>
      </p:pic>
      <p:pic>
        <p:nvPicPr>
          <p:cNvPr id="6" name="Picture 7" descr="D:\Мои документы\Анимашки\dis145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5401930"/>
            <a:ext cx="1214446" cy="1227491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70" y="3929066"/>
            <a:ext cx="1571636" cy="1584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43042" y="4214817"/>
            <a:ext cx="1410895" cy="1881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28992" y="5072074"/>
            <a:ext cx="1857388" cy="1393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576064"/>
          </a:xfrm>
        </p:spPr>
        <p:txBody>
          <a:bodyPr>
            <a:normAutofit/>
          </a:bodyPr>
          <a:lstStyle/>
          <a:p>
            <a:pPr algn="ctr"/>
            <a:r>
              <a:rPr lang="ru-RU" sz="2800" b="1" i="1" u="sng" dirty="0" smtClean="0">
                <a:solidFill>
                  <a:srgbClr val="7030A0"/>
                </a:solidFill>
              </a:rPr>
              <a:t>2.  «МАСТЕР-КЛАСС»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624" y="980728"/>
            <a:ext cx="7499176" cy="1440160"/>
          </a:xfrm>
        </p:spPr>
        <p:txBody>
          <a:bodyPr/>
          <a:lstStyle/>
          <a:p>
            <a:pPr>
              <a:buNone/>
            </a:pPr>
            <a:r>
              <a:rPr lang="ru-RU" b="1" i="1" u="sng" dirty="0" smtClean="0">
                <a:solidFill>
                  <a:srgbClr val="7030A0"/>
                </a:solidFill>
              </a:rPr>
              <a:t>Цель:</a:t>
            </a:r>
            <a:r>
              <a:rPr lang="ru-RU" b="1" i="1" dirty="0" smtClean="0">
                <a:solidFill>
                  <a:srgbClr val="7030A0"/>
                </a:solidFill>
              </a:rPr>
              <a:t> знакомство и практическая </a:t>
            </a:r>
          </a:p>
          <a:p>
            <a:pPr>
              <a:buNone/>
            </a:pPr>
            <a:r>
              <a:rPr lang="ru-RU" b="1" i="1" dirty="0" smtClean="0">
                <a:solidFill>
                  <a:srgbClr val="7030A0"/>
                </a:solidFill>
              </a:rPr>
              <a:t>работа педагогов с играми</a:t>
            </a:r>
          </a:p>
          <a:p>
            <a:pPr>
              <a:buNone/>
            </a:pPr>
            <a:r>
              <a:rPr lang="ru-RU" b="1" i="1" dirty="0" smtClean="0">
                <a:solidFill>
                  <a:srgbClr val="7030A0"/>
                </a:solidFill>
              </a:rPr>
              <a:t> В. В. Воскобовича.</a:t>
            </a:r>
            <a:endParaRPr lang="ru-RU" b="1" i="1" u="sng" dirty="0" smtClean="0">
              <a:solidFill>
                <a:srgbClr val="7030A0"/>
              </a:solidFill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8344" y="2708920"/>
            <a:ext cx="1267341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82" y="285728"/>
            <a:ext cx="1539131" cy="19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40352" y="4797152"/>
            <a:ext cx="1050032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4995359"/>
            <a:ext cx="2033894" cy="1525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0152" y="4643446"/>
            <a:ext cx="1573927" cy="1554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07704" y="3000372"/>
            <a:ext cx="1584425" cy="1148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940152" y="2777858"/>
            <a:ext cx="1560806" cy="1131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7158" y="2780175"/>
            <a:ext cx="1428132" cy="1872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627784" y="4725144"/>
            <a:ext cx="1026114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71934" y="4857760"/>
            <a:ext cx="1655044" cy="1655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7904" y="2425516"/>
            <a:ext cx="2007104" cy="215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/>
          <p:cNvPicPr/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936104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643174" y="4714884"/>
            <a:ext cx="1026114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58204" cy="6143668"/>
          </a:xfrm>
        </p:spPr>
        <p:txBody>
          <a:bodyPr>
            <a:normAutofit/>
          </a:bodyPr>
          <a:lstStyle/>
          <a:p>
            <a:r>
              <a:rPr lang="ru-RU" sz="1600" b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Цели и задачи технологии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1. Развитие у ребенка познавательного </a:t>
            </a:r>
            <a:b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интереса, желания и потребности узнать новое.</a:t>
            </a:r>
            <a:b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2. Развитие наблюдательности, исследовательского подхода к явлениям и объектам окружающей действительности.</a:t>
            </a:r>
            <a:b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3. Развитие воображения, </a:t>
            </a:r>
            <a:r>
              <a:rPr lang="ru-RU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креативности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мышления (умение гибко, оригинально мыслить, видеть обыкновенный объект под новым углом зрения).</a:t>
            </a:r>
            <a:b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4. Гармоничное, сбалансированное развитие у детей эмоционально-образного и логического начала.</a:t>
            </a:r>
            <a:b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5. Формирование базисных представлений (об окружающем мире, математических), речевых умений.</a:t>
            </a:r>
            <a:b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6. Развитие мелкой моторики и всех психических процессов.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071810"/>
            <a:ext cx="8229600" cy="3252790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4" name="Picture 3" descr="C:\Users\семья\Desktop\222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68" y="142852"/>
            <a:ext cx="1857387" cy="14466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08183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 smtClean="0"/>
              <a:t>К достоинствам развивающих игр В.В. Воскобовича можно отнести: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14488"/>
            <a:ext cx="8229600" cy="4610112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1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86116" y="1285860"/>
            <a:ext cx="2571768" cy="134302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outerShdw blurRad="50800" dist="50800" dir="720000" algn="ctr" rotWithShape="0">
              <a:srgbClr val="000000">
                <a:alpha val="43137"/>
              </a:srgbClr>
            </a:outerShdw>
          </a:effectLst>
          <a:scene3d>
            <a:camera prst="orthographicFront"/>
            <a:lightRig rig="threePt" dir="t"/>
          </a:scene3d>
          <a:sp3d>
            <a:bevelT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СКАЗОЧНАЯ «ОГРАНКА» ИГР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43240" y="3143248"/>
            <a:ext cx="3000396" cy="342902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outerShdw blurRad="50800" dist="50800" dir="12900000" algn="ctr" rotWithShape="0">
              <a:srgbClr val="000000">
                <a:alpha val="43137"/>
              </a:srgbClr>
            </a:outerShdw>
          </a:effectLst>
          <a:scene3d>
            <a:camera prst="orthographicFront"/>
            <a:lightRig rig="threePt" dir="t"/>
          </a:scene3d>
          <a:sp3d>
            <a:bevelT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u="sng" dirty="0" smtClean="0">
                <a:solidFill>
                  <a:schemeClr val="accent1">
                    <a:lumMod val="75000"/>
                  </a:schemeClr>
                </a:solidFill>
              </a:rPr>
              <a:t>Многофункциональность  </a:t>
            </a:r>
          </a:p>
          <a:p>
            <a:pPr algn="ctr"/>
            <a:endParaRPr lang="ru-RU" sz="14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</a:rPr>
              <a:t>С помощью игр можно решать большое количество образовательных задач:</a:t>
            </a:r>
          </a:p>
          <a:p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</a:rPr>
              <a:t>Незаметно для себя малыш осваивает цифры или буквы; </a:t>
            </a:r>
          </a:p>
          <a:p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</a:rPr>
              <a:t>узнает и запоминает цвет или форму; </a:t>
            </a:r>
          </a:p>
          <a:p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</a:rPr>
              <a:t>учиться считать, ориентироваться в пространстве; </a:t>
            </a:r>
          </a:p>
          <a:p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</a:rPr>
              <a:t>тренирует мелкую моторику рук;</a:t>
            </a:r>
          </a:p>
          <a:p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</a:rPr>
              <a:t>совершенствует речь, мышление, внимание, память, воображение.</a:t>
            </a:r>
          </a:p>
          <a:p>
            <a:pPr algn="ctr"/>
            <a:endParaRPr lang="ru-RU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286512" y="1714488"/>
            <a:ext cx="2414598" cy="207170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outerShdw blurRad="50800" dist="50800" dir="16200000" algn="ctr" rotWithShape="0">
              <a:srgbClr val="000000">
                <a:alpha val="43137"/>
              </a:srgbClr>
            </a:outerShdw>
          </a:effectLst>
          <a:scene3d>
            <a:camera prst="orthographicFront"/>
            <a:lightRig rig="threePt" dir="t"/>
          </a:scene3d>
          <a:sp3d>
            <a:bevelT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400" u="sng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ru-RU" sz="1400" b="1" u="sng" dirty="0" smtClean="0">
                <a:solidFill>
                  <a:schemeClr val="accent1">
                    <a:lumMod val="75000"/>
                  </a:schemeClr>
                </a:solidFill>
              </a:rPr>
              <a:t>Универсальность использования</a:t>
            </a:r>
          </a:p>
          <a:p>
            <a:endParaRPr lang="ru-RU" sz="1400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</a:rPr>
              <a:t> позволяет использовать развивающие игры В.В. Воскобовича в любой программе дошкольного образования: «Детство», «Радуга», «Развитие» и т.д.</a:t>
            </a:r>
          </a:p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1714488"/>
            <a:ext cx="2428892" cy="185738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outerShdw blurRad="50800" dist="50800" dir="13860000" algn="ctr" rotWithShape="0">
              <a:srgbClr val="000000">
                <a:alpha val="43137"/>
              </a:srgbClr>
            </a:outerShdw>
          </a:effectLst>
          <a:scene3d>
            <a:camera prst="orthographicFront"/>
            <a:lightRig rig="threePt" dir="t"/>
          </a:scene3d>
          <a:sp3d>
            <a:bevelT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u="sng" dirty="0" smtClean="0">
                <a:solidFill>
                  <a:schemeClr val="accent1">
                    <a:lumMod val="75000"/>
                  </a:schemeClr>
                </a:solidFill>
              </a:rPr>
              <a:t>Творческий потенциал каждой игры</a:t>
            </a:r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  <a:p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</a:rPr>
              <a:t>Развивающие игры дают возможность придумывать и воплощать задуманное в действительность и детям, и взрослым. </a:t>
            </a:r>
            <a:endParaRPr lang="ru-RU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3857628"/>
            <a:ext cx="2428892" cy="221457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outerShdw blurRad="50800" dist="50800" dir="9180000" algn="ctr" rotWithShape="0">
              <a:srgbClr val="000000">
                <a:alpha val="43137"/>
              </a:srgbClr>
            </a:outerShdw>
          </a:effectLst>
          <a:scene3d>
            <a:camera prst="orthographicFront"/>
            <a:lightRig rig="threePt" dir="t"/>
          </a:scene3d>
          <a:sp3d>
            <a:bevelT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u="sng" dirty="0" smtClean="0">
                <a:solidFill>
                  <a:schemeClr val="accent1">
                    <a:lumMod val="75000"/>
                  </a:schemeClr>
                </a:solidFill>
              </a:rPr>
              <a:t>Вариативность игровых заданий и упражнений.</a:t>
            </a:r>
            <a:endParaRPr lang="ru-RU" sz="14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</a:rPr>
              <a:t>К каждой игре разработано большое количество разнообразных игровых заданий и упражнений, направленных на решение одной образовательной задачи. </a:t>
            </a:r>
            <a:endParaRPr lang="ru-RU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572264" y="3929066"/>
            <a:ext cx="2286016" cy="221457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outerShdw blurRad="101600" dist="50800" dir="12180000" algn="ctr" rotWithShape="0">
              <a:srgbClr val="000000">
                <a:alpha val="43137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u="sng" dirty="0" smtClean="0">
                <a:solidFill>
                  <a:schemeClr val="accent1">
                    <a:lumMod val="75000"/>
                  </a:schemeClr>
                </a:solidFill>
              </a:rPr>
              <a:t>Широкий возрастной диапазон участников игр.</a:t>
            </a:r>
          </a:p>
          <a:p>
            <a:pPr algn="ctr"/>
            <a:endParaRPr lang="ru-RU" sz="14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</a:rPr>
              <a:t>С одной и той же игрой могут заниматься дети и трех, и семи –девяти   лет.</a:t>
            </a:r>
            <a:endParaRPr lang="ru-RU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285728"/>
            <a:ext cx="3960440" cy="642942"/>
          </a:xfrm>
        </p:spPr>
        <p:txBody>
          <a:bodyPr>
            <a:normAutofit/>
          </a:bodyPr>
          <a:lstStyle/>
          <a:p>
            <a:pPr algn="ctr"/>
            <a:r>
              <a:rPr lang="ru-RU" sz="2800" b="1" i="1" u="sng" dirty="0" smtClean="0">
                <a:solidFill>
                  <a:srgbClr val="7030A0"/>
                </a:solidFill>
              </a:rPr>
              <a:t>«МАСТЕР-КЛАСС»</a:t>
            </a:r>
            <a:endParaRPr lang="ru-RU" sz="2800" b="1" i="1" u="sng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669252"/>
          </a:xfrm>
        </p:spPr>
        <p:txBody>
          <a:bodyPr>
            <a:normAutofit lnSpcReduction="10000"/>
          </a:bodyPr>
          <a:lstStyle/>
          <a:p>
            <a:pPr algn="r">
              <a:buNone/>
            </a:pPr>
            <a:endParaRPr lang="ru-RU" b="1" i="1" u="sng" dirty="0" smtClean="0">
              <a:solidFill>
                <a:srgbClr val="7030A0"/>
              </a:solidFill>
            </a:endParaRPr>
          </a:p>
          <a:p>
            <a:pPr algn="r">
              <a:buNone/>
            </a:pPr>
            <a:endParaRPr lang="ru-RU" b="1" i="1" u="sng" dirty="0" smtClean="0">
              <a:solidFill>
                <a:srgbClr val="7030A0"/>
              </a:solidFill>
            </a:endParaRPr>
          </a:p>
          <a:p>
            <a:pPr algn="r">
              <a:buNone/>
            </a:pPr>
            <a:r>
              <a:rPr lang="ru-RU" sz="2000" b="1" i="1" dirty="0" smtClean="0">
                <a:solidFill>
                  <a:srgbClr val="7030A0"/>
                </a:solidFill>
              </a:rPr>
              <a:t>Во что можно превратить квадрат? </a:t>
            </a:r>
          </a:p>
          <a:p>
            <a:pPr algn="r">
              <a:buNone/>
            </a:pPr>
            <a:r>
              <a:rPr lang="ru-RU" sz="1600" b="1" i="1" dirty="0" smtClean="0">
                <a:solidFill>
                  <a:srgbClr val="7030A0"/>
                </a:solidFill>
              </a:rPr>
              <a:t>Если это «Квадрат Воскобовича», </a:t>
            </a:r>
          </a:p>
          <a:p>
            <a:pPr algn="r">
              <a:buNone/>
            </a:pPr>
            <a:r>
              <a:rPr lang="ru-RU" sz="1600" b="1" i="1" dirty="0" smtClean="0">
                <a:solidFill>
                  <a:srgbClr val="7030A0"/>
                </a:solidFill>
              </a:rPr>
              <a:t>который еще называют вечным </a:t>
            </a:r>
          </a:p>
          <a:p>
            <a:pPr algn="r">
              <a:buNone/>
            </a:pPr>
            <a:r>
              <a:rPr lang="ru-RU" sz="1600" b="1" i="1" dirty="0" smtClean="0">
                <a:solidFill>
                  <a:srgbClr val="7030A0"/>
                </a:solidFill>
              </a:rPr>
              <a:t>оригами, </a:t>
            </a:r>
          </a:p>
          <a:p>
            <a:pPr algn="r">
              <a:buNone/>
            </a:pPr>
            <a:r>
              <a:rPr lang="ru-RU" sz="1600" b="1" i="1" dirty="0" smtClean="0">
                <a:solidFill>
                  <a:srgbClr val="7030A0"/>
                </a:solidFill>
              </a:rPr>
              <a:t>то его можно превратить в домик,</a:t>
            </a:r>
          </a:p>
          <a:p>
            <a:pPr algn="r">
              <a:buNone/>
            </a:pPr>
            <a:r>
              <a:rPr lang="ru-RU" sz="1600" b="1" i="1" dirty="0" smtClean="0">
                <a:solidFill>
                  <a:srgbClr val="7030A0"/>
                </a:solidFill>
              </a:rPr>
              <a:t> конфету, лодку.</a:t>
            </a:r>
          </a:p>
          <a:p>
            <a:pPr algn="r">
              <a:buNone/>
            </a:pPr>
            <a:endParaRPr lang="ru-RU" sz="1600" b="1" i="1" dirty="0" smtClean="0">
              <a:solidFill>
                <a:srgbClr val="7030A0"/>
              </a:solidFill>
            </a:endParaRPr>
          </a:p>
          <a:p>
            <a:pPr algn="r">
              <a:buNone/>
            </a:pPr>
            <a:r>
              <a:rPr lang="ru-RU" sz="1600" b="1" i="1" dirty="0" smtClean="0">
                <a:solidFill>
                  <a:srgbClr val="7030A0"/>
                </a:solidFill>
              </a:rPr>
              <a:t> </a:t>
            </a:r>
          </a:p>
          <a:p>
            <a:pPr algn="r">
              <a:buNone/>
            </a:pPr>
            <a:endParaRPr lang="ru-RU" sz="1600" b="1" i="1" dirty="0" smtClean="0">
              <a:solidFill>
                <a:srgbClr val="7030A0"/>
              </a:solidFill>
            </a:endParaRPr>
          </a:p>
          <a:p>
            <a:pPr algn="r">
              <a:buNone/>
            </a:pPr>
            <a:r>
              <a:rPr lang="ru-RU" sz="1600" b="1" i="1" dirty="0" smtClean="0">
                <a:solidFill>
                  <a:srgbClr val="7030A0"/>
                </a:solidFill>
              </a:rPr>
              <a:t>Занятия с «Квадратом Воскобовича» </a:t>
            </a:r>
          </a:p>
          <a:p>
            <a:pPr algn="r">
              <a:buNone/>
            </a:pPr>
            <a:r>
              <a:rPr lang="ru-RU" sz="1600" b="1" i="1" dirty="0" smtClean="0">
                <a:solidFill>
                  <a:srgbClr val="7030A0"/>
                </a:solidFill>
              </a:rPr>
              <a:t>развивают умение различать геометрические фигуры, </a:t>
            </a:r>
          </a:p>
          <a:p>
            <a:pPr algn="r">
              <a:buNone/>
            </a:pPr>
            <a:r>
              <a:rPr lang="ru-RU" sz="1600" b="1" i="1" dirty="0" smtClean="0">
                <a:solidFill>
                  <a:srgbClr val="7030A0"/>
                </a:solidFill>
              </a:rPr>
              <a:t>определять их свойства и размеры, </a:t>
            </a:r>
          </a:p>
          <a:p>
            <a:pPr algn="r">
              <a:buNone/>
            </a:pPr>
            <a:r>
              <a:rPr lang="ru-RU" sz="1600" b="1" i="1" dirty="0" smtClean="0">
                <a:solidFill>
                  <a:srgbClr val="7030A0"/>
                </a:solidFill>
              </a:rPr>
              <a:t>пространственное мышление, воображение, логику,</a:t>
            </a:r>
          </a:p>
          <a:p>
            <a:pPr algn="r">
              <a:buNone/>
            </a:pPr>
            <a:r>
              <a:rPr lang="ru-RU" sz="1600" b="1" i="1" dirty="0" smtClean="0">
                <a:solidFill>
                  <a:srgbClr val="7030A0"/>
                </a:solidFill>
              </a:rPr>
              <a:t> внимание, умение сравнивать и анализировать,</a:t>
            </a:r>
          </a:p>
          <a:p>
            <a:pPr algn="r">
              <a:buNone/>
            </a:pPr>
            <a:r>
              <a:rPr lang="ru-RU" sz="1600" b="1" i="1" dirty="0" smtClean="0">
                <a:solidFill>
                  <a:srgbClr val="7030A0"/>
                </a:solidFill>
              </a:rPr>
              <a:t> гибкость мышления, моторику рук и</a:t>
            </a:r>
          </a:p>
          <a:p>
            <a:pPr algn="r">
              <a:buNone/>
            </a:pPr>
            <a:r>
              <a:rPr lang="ru-RU" sz="1600" b="1" i="1" dirty="0" smtClean="0">
                <a:solidFill>
                  <a:srgbClr val="7030A0"/>
                </a:solidFill>
              </a:rPr>
              <a:t> творческие способности</a:t>
            </a:r>
            <a:r>
              <a:rPr lang="ru-RU" sz="1600" b="1" i="1" u="sng" dirty="0" smtClean="0">
                <a:solidFill>
                  <a:srgbClr val="7030A0"/>
                </a:solidFill>
              </a:rPr>
              <a:t>.</a:t>
            </a:r>
            <a:endParaRPr lang="ru-RU" sz="1600" b="1" i="1" u="sng" dirty="0">
              <a:solidFill>
                <a:srgbClr val="7030A0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88640"/>
            <a:ext cx="2412932" cy="2240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6901" y="4005064"/>
            <a:ext cx="1944216" cy="21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5796136" y="260648"/>
            <a:ext cx="30598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rgbClr val="FF0000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Расскажи </a:t>
            </a:r>
            <a:r>
              <a:rPr lang="ru-RU" b="1" i="1" dirty="0" smtClean="0">
                <a:solidFill>
                  <a:srgbClr val="FF0000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забуду, </a:t>
            </a:r>
            <a:endParaRPr lang="ru-RU" b="1" i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покажи </a:t>
            </a:r>
            <a:r>
              <a:rPr lang="ru-RU" b="1" i="1" dirty="0" smtClean="0">
                <a:solidFill>
                  <a:srgbClr val="FF0000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я запомню, </a:t>
            </a:r>
            <a:endParaRPr lang="ru-RU" b="1" i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дай попробовать </a:t>
            </a:r>
            <a:r>
              <a:rPr lang="ru-RU" b="1" i="1" dirty="0" smtClean="0">
                <a:solidFill>
                  <a:srgbClr val="FF0000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я пойму</a:t>
            </a:r>
            <a:r>
              <a:rPr lang="ru-RU" b="1" i="1" dirty="0" smtClean="0">
                <a:solidFill>
                  <a:srgbClr val="FF0000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b="1" i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921</TotalTime>
  <Words>658</Words>
  <Application>Microsoft Office PowerPoint</Application>
  <PresentationFormat>Экран (4:3)</PresentationFormat>
  <Paragraphs>127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Calibri</vt:lpstr>
      <vt:lpstr>Constantia</vt:lpstr>
      <vt:lpstr>Times New Roman</vt:lpstr>
      <vt:lpstr>Wingdings 2</vt:lpstr>
      <vt:lpstr>Поток</vt:lpstr>
      <vt:lpstr>     Муниципальное  дошкольное образовательное учреждение детский сад №5 «Звездочка» общеразвивающего вида с приоритетным осуществлением интеллектуального развития воспитанников города Фурманова. </vt:lpstr>
      <vt:lpstr>    Целью игры является повышение педагогической компетентности педагогов, позволяющей им осуществлять интеллектуальное развитие дошкольников, используя развивающие игровые инновационные технологии в условиях ДОУ.    Задачи: -повышение профессиональной компетентности педагогов в области современных технологий; - развитие интеллектуальной и творческой активности педагогов и родителей воспитанников; -обучение педагогов методам применения игровых  инновационных технологий  </vt:lpstr>
      <vt:lpstr>«Игра – это огромное светлое окно,  через которое в духовный мир ребенка  вливается живительный поток представлений,  понятий об окружающем мире».                                В.А. Сухомлинский </vt:lpstr>
      <vt:lpstr>«Играя – учимся, играя – познаём!» </vt:lpstr>
      <vt:lpstr>ПРАКТИЧЕСКАЯ ЧАСТЬ</vt:lpstr>
      <vt:lpstr>2.  «МАСТЕР-КЛАСС»</vt:lpstr>
      <vt:lpstr> Цели и задачи технологии. 1. Развитие у ребенка познавательного  интереса, желания и потребности узнать новое. 2. Развитие наблюдательности, исследовательского подхода к явлениям и объектам окружающей действительности. 3. Развитие воображения, креативности мышления (умение гибко, оригинально мыслить, видеть обыкновенный объект под новым углом зрения). 4. Гармоничное, сбалансированное развитие у детей эмоционально-образного и логического начала. 5. Формирование базисных представлений (об окружающем мире, математических), речевых умений. 6. Развитие мелкой моторики и всех психических процессов. </vt:lpstr>
      <vt:lpstr>К достоинствам развивающих игр В.В. Воскобовича можно отнести: </vt:lpstr>
      <vt:lpstr>«МАСТЕР-КЛАСС»</vt:lpstr>
      <vt:lpstr>Презентация PowerPoint</vt:lpstr>
      <vt:lpstr>5. «Педагогическая вертушка»</vt:lpstr>
      <vt:lpstr>Презентация PowerPoint</vt:lpstr>
      <vt:lpstr>   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Павел</cp:lastModifiedBy>
  <cp:revision>109</cp:revision>
  <dcterms:modified xsi:type="dcterms:W3CDTF">2014-05-10T19:07:07Z</dcterms:modified>
</cp:coreProperties>
</file>