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handoutMasterIdLst>
    <p:handoutMasterId r:id="rId49"/>
  </p:handoutMasterIdLst>
  <p:sldIdLst>
    <p:sldId id="256" r:id="rId2"/>
    <p:sldId id="289" r:id="rId3"/>
    <p:sldId id="322" r:id="rId4"/>
    <p:sldId id="290" r:id="rId5"/>
    <p:sldId id="293" r:id="rId6"/>
    <p:sldId id="291" r:id="rId7"/>
    <p:sldId id="292" r:id="rId8"/>
    <p:sldId id="294" r:id="rId9"/>
    <p:sldId id="295" r:id="rId10"/>
    <p:sldId id="296" r:id="rId11"/>
    <p:sldId id="299" r:id="rId12"/>
    <p:sldId id="297" r:id="rId13"/>
    <p:sldId id="300" r:id="rId14"/>
    <p:sldId id="298" r:id="rId15"/>
    <p:sldId id="301" r:id="rId16"/>
    <p:sldId id="302" r:id="rId17"/>
    <p:sldId id="303" r:id="rId18"/>
    <p:sldId id="304" r:id="rId19"/>
    <p:sldId id="305" r:id="rId20"/>
    <p:sldId id="306" r:id="rId21"/>
    <p:sldId id="307" r:id="rId22"/>
    <p:sldId id="308" r:id="rId23"/>
    <p:sldId id="309" r:id="rId24"/>
    <p:sldId id="310" r:id="rId25"/>
    <p:sldId id="311" r:id="rId26"/>
    <p:sldId id="312" r:id="rId27"/>
    <p:sldId id="313" r:id="rId28"/>
    <p:sldId id="314" r:id="rId29"/>
    <p:sldId id="315" r:id="rId30"/>
    <p:sldId id="316" r:id="rId31"/>
    <p:sldId id="317" r:id="rId32"/>
    <p:sldId id="318" r:id="rId33"/>
    <p:sldId id="319" r:id="rId34"/>
    <p:sldId id="257" r:id="rId35"/>
    <p:sldId id="320" r:id="rId36"/>
    <p:sldId id="321" r:id="rId37"/>
    <p:sldId id="287" r:id="rId38"/>
    <p:sldId id="278" r:id="rId39"/>
    <p:sldId id="279" r:id="rId40"/>
    <p:sldId id="323" r:id="rId41"/>
    <p:sldId id="280" r:id="rId42"/>
    <p:sldId id="324" r:id="rId43"/>
    <p:sldId id="281" r:id="rId44"/>
    <p:sldId id="325" r:id="rId45"/>
    <p:sldId id="282" r:id="rId46"/>
    <p:sldId id="326" r:id="rId47"/>
    <p:sldId id="327" r:id="rId48"/>
  </p:sldIdLst>
  <p:sldSz cx="9144000" cy="6858000" type="screen4x3"/>
  <p:notesSz cx="6797675" cy="9926638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144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4A373124-BB8E-4418-90DE-F13B207941FF}" type="datetimeFigureOut">
              <a:rPr lang="ru-RU"/>
              <a:pPr>
                <a:defRPr/>
              </a:pPr>
              <a:t>30.03.2014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EBE77671-BB52-4ACF-B749-C84BD7D443E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777436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33F191-17F4-4D03-9DCD-F4BD09A3E97C}" type="datetimeFigureOut">
              <a:rPr lang="ru-RU"/>
              <a:pPr>
                <a:defRPr/>
              </a:pPr>
              <a:t>30.03.2014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B4B801-BDE6-4470-AF0A-6C42A9AED6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626631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C9244E-C7A3-4FD8-A4C7-CB9F5FEFBED6}" type="datetimeFigureOut">
              <a:rPr lang="ru-RU"/>
              <a:pPr>
                <a:defRPr/>
              </a:pPr>
              <a:t>30.03.2014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24E953-3FE0-431C-B998-A87052F8A7E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95095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CDD26A-6279-402C-B7CC-3199ABA2FCD9}" type="datetimeFigureOut">
              <a:rPr lang="ru-RU"/>
              <a:pPr>
                <a:defRPr/>
              </a:pPr>
              <a:t>30.03.2014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DDA6FF-441E-4AD7-9923-BD7A0A4FC8F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441918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E170EE-5306-4BFC-BA6C-481355A7425A}" type="datetimeFigureOut">
              <a:rPr lang="ru-RU"/>
              <a:pPr>
                <a:defRPr/>
              </a:pPr>
              <a:t>30.03.2014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23D14D-810F-41F8-B02F-3EDB97FB28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37316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7A78F1-7B00-4AAB-8874-CA69D064C319}" type="datetimeFigureOut">
              <a:rPr lang="ru-RU"/>
              <a:pPr>
                <a:defRPr/>
              </a:pPr>
              <a:t>30.03.2014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9B2378A-0532-468A-AD02-967A0115437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723319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803E13-A151-47AF-81E7-B3D1EA6212ED}" type="datetimeFigureOut">
              <a:rPr lang="ru-RU"/>
              <a:pPr>
                <a:defRPr/>
              </a:pPr>
              <a:t>30.03.2014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6EA0BC-159D-4988-ACB2-A4790B624AD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111331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67FF20-144B-4590-93B3-17D872ABC262}" type="datetimeFigureOut">
              <a:rPr lang="ru-RU"/>
              <a:pPr>
                <a:defRPr/>
              </a:pPr>
              <a:t>30.03.2014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3239C2-6EE9-4070-B079-5BDA61D47E6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68733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8E8A5A-7A26-43D8-8B4B-472D8E3A0D97}" type="datetimeFigureOut">
              <a:rPr lang="ru-RU"/>
              <a:pPr>
                <a:defRPr/>
              </a:pPr>
              <a:t>30.03.2014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773848-2013-4985-A2D7-502A3144420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37114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102235-EA34-42B7-81F1-D93B181EC17F}" type="datetimeFigureOut">
              <a:rPr lang="ru-RU"/>
              <a:pPr>
                <a:defRPr/>
              </a:pPr>
              <a:t>30.03.2014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BFE23B-5DC1-4465-A425-460A6E8DEC3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136433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38C0D6-89FD-4BB1-9806-D8CD1BD879C2}" type="datetimeFigureOut">
              <a:rPr lang="ru-RU"/>
              <a:pPr>
                <a:defRPr/>
              </a:pPr>
              <a:t>30.03.2014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D91E95-6DC9-4FF7-820E-A8A85367D95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225189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94E4BA-DFA1-4433-AB1D-6B30AD8A06C4}" type="datetimeFigureOut">
              <a:rPr lang="ru-RU"/>
              <a:pPr>
                <a:defRPr/>
              </a:pPr>
              <a:t>30.03.2014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CEABC6-C943-4E28-87DD-ED1126684CD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252800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27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EADBFF8-785D-40A2-B370-00324F6C0C21}" type="datetimeFigureOut">
              <a:rPr lang="ru-RU"/>
              <a:pPr>
                <a:defRPr/>
              </a:pPr>
              <a:t>30.03.2014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wrap="square" lIns="0" tIns="45720" rIns="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BCBCBC"/>
                </a:solidFill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6134CCE-A8F5-40BD-ACC7-6A12F6FD7A2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43" r:id="rId3"/>
    <p:sldLayoutId id="2147483735" r:id="rId4"/>
    <p:sldLayoutId id="2147483736" r:id="rId5"/>
    <p:sldLayoutId id="2147483737" r:id="rId6"/>
    <p:sldLayoutId id="2147483738" r:id="rId7"/>
    <p:sldLayoutId id="2147483739" r:id="rId8"/>
    <p:sldLayoutId id="2147483740" r:id="rId9"/>
    <p:sldLayoutId id="2147483741" r:id="rId10"/>
    <p:sldLayoutId id="214748374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9pPr>
    </p:titleStyle>
    <p:bodyStyle>
      <a:lvl1pPr marL="547688" indent="-411163" algn="l" rtl="0" eaLnBrk="0" fontAlgn="base" hangingPunct="0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anose="05020102010507070707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anose="05020102010507070707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anose="05000000000000000000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anose="05040102010807070707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 2" panose="05020102010507070707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500042"/>
            <a:ext cx="8229600" cy="1714512"/>
          </a:xfrm>
        </p:spPr>
        <p:txBody>
          <a:bodyPr/>
          <a:lstStyle/>
          <a:p>
            <a:pPr eaLnBrk="1" hangingPunct="1">
              <a:defRPr/>
            </a:pPr>
            <a:r>
              <a:rPr lang="ru-RU" sz="2000" dirty="0" smtClean="0">
                <a:solidFill>
                  <a:schemeClr val="bg1"/>
                </a:solidFill>
              </a:rPr>
              <a:t>«Развитие творческого, нравственного, эмоционального </a:t>
            </a:r>
            <a:br>
              <a:rPr lang="ru-RU" sz="2000" dirty="0" smtClean="0">
                <a:solidFill>
                  <a:schemeClr val="bg1"/>
                </a:solidFill>
              </a:rPr>
            </a:br>
            <a:r>
              <a:rPr lang="ru-RU" sz="2000" dirty="0" smtClean="0">
                <a:solidFill>
                  <a:schemeClr val="bg1"/>
                </a:solidFill>
              </a:rPr>
              <a:t>потенциала детей по</a:t>
            </a:r>
            <a:r>
              <a:rPr lang="en-US" sz="2000" dirty="0" smtClean="0">
                <a:solidFill>
                  <a:schemeClr val="bg1"/>
                </a:solidFill>
              </a:rPr>
              <a:t>c</a:t>
            </a:r>
            <a:r>
              <a:rPr lang="ru-RU" sz="2000" dirty="0" err="1" smtClean="0">
                <a:solidFill>
                  <a:schemeClr val="bg1"/>
                </a:solidFill>
              </a:rPr>
              <a:t>редством</a:t>
            </a:r>
            <a:r>
              <a:rPr lang="ru-RU" sz="2000" dirty="0" smtClean="0">
                <a:solidFill>
                  <a:schemeClr val="bg1"/>
                </a:solidFill>
              </a:rPr>
              <a:t> песочной терапии».</a:t>
            </a:r>
            <a:br>
              <a:rPr lang="ru-RU" sz="2000" dirty="0" smtClean="0">
                <a:solidFill>
                  <a:schemeClr val="bg1"/>
                </a:solidFill>
              </a:rPr>
            </a:br>
            <a:r>
              <a:rPr lang="ru-RU" sz="2000" dirty="0" smtClean="0">
                <a:solidFill>
                  <a:schemeClr val="bg1"/>
                </a:solidFill>
              </a:rPr>
              <a:t> </a:t>
            </a:r>
            <a:r>
              <a:rPr lang="ru-RU" sz="1400" dirty="0" smtClean="0"/>
              <a:t/>
            </a:r>
            <a:br>
              <a:rPr lang="ru-RU" sz="1400" dirty="0" smtClean="0"/>
            </a:br>
            <a:endParaRPr lang="ru-RU" sz="1400" dirty="0">
              <a:solidFill>
                <a:srgbClr val="0070C0"/>
              </a:solidFill>
              <a:effectLst/>
              <a:latin typeface="+mn-lt"/>
            </a:endParaRPr>
          </a:p>
        </p:txBody>
      </p:sp>
      <p:sp>
        <p:nvSpPr>
          <p:cNvPr id="4099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215063" y="4286250"/>
            <a:ext cx="2214562" cy="2000250"/>
          </a:xfrm>
        </p:spPr>
        <p:txBody>
          <a:bodyPr/>
          <a:lstStyle/>
          <a:p>
            <a:pPr algn="l" eaLnBrk="1" hangingPunct="1"/>
            <a:r>
              <a:rPr lang="ru-RU" altLang="ru-RU" sz="1800" smtClean="0">
                <a:solidFill>
                  <a:schemeClr val="bg1"/>
                </a:solidFill>
              </a:rPr>
              <a:t>г. Сызрань</a:t>
            </a:r>
          </a:p>
          <a:p>
            <a:pPr algn="l" eaLnBrk="1" hangingPunct="1"/>
            <a:r>
              <a:rPr lang="ru-RU" altLang="ru-RU" sz="1800" smtClean="0">
                <a:solidFill>
                  <a:schemeClr val="bg1"/>
                </a:solidFill>
              </a:rPr>
              <a:t>СП ГБОУ СОШ №5</a:t>
            </a:r>
          </a:p>
          <a:p>
            <a:pPr algn="l" eaLnBrk="1" hangingPunct="1"/>
            <a:r>
              <a:rPr lang="ru-RU" altLang="ru-RU" sz="1800" smtClean="0">
                <a:solidFill>
                  <a:schemeClr val="bg1"/>
                </a:solidFill>
              </a:rPr>
              <a:t>Старший воспитатель</a:t>
            </a:r>
          </a:p>
          <a:p>
            <a:pPr algn="l" eaLnBrk="1" hangingPunct="1"/>
            <a:r>
              <a:rPr lang="ru-RU" altLang="ru-RU" sz="1800" smtClean="0">
                <a:solidFill>
                  <a:schemeClr val="bg1"/>
                </a:solidFill>
              </a:rPr>
              <a:t>Юдина Елена Алексеевна</a:t>
            </a:r>
          </a:p>
        </p:txBody>
      </p:sp>
      <p:pic>
        <p:nvPicPr>
          <p:cNvPr id="4100" name="Picture 3" descr="Рисование песком на стеклянном стол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1500" y="2286000"/>
            <a:ext cx="5294313" cy="385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000" dirty="0" smtClean="0">
                <a:solidFill>
                  <a:schemeClr val="bg1"/>
                </a:solidFill>
                <a:effectLst/>
                <a:latin typeface="+mn-lt"/>
              </a:rPr>
              <a:t>При изображении одной картины можно использовать несколько цветов, но "раскрашивать", таким образом, рисунок целесообразно в конце обучения, когда дошкольники полностью овладеют техникой рисования песком.</a:t>
            </a:r>
            <a:endParaRPr lang="ru-RU" sz="2000" dirty="0">
              <a:solidFill>
                <a:schemeClr val="bg1"/>
              </a:solidFill>
              <a:effectLst/>
              <a:latin typeface="+mn-lt"/>
            </a:endParaRPr>
          </a:p>
        </p:txBody>
      </p:sp>
      <p:pic>
        <p:nvPicPr>
          <p:cNvPr id="13315" name="Picture 2" descr="K:\мастер класс песок\DSCN611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571625" y="1714500"/>
            <a:ext cx="6357938" cy="47688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400" dirty="0" smtClean="0">
                <a:latin typeface="Times New Roman"/>
                <a:ea typeface="Calibri"/>
              </a:rPr>
              <a:t>. </a:t>
            </a:r>
            <a:r>
              <a:rPr lang="ru-RU" sz="4400" dirty="0" smtClean="0">
                <a:solidFill>
                  <a:srgbClr val="000000"/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ru-RU" sz="2700" dirty="0" smtClean="0">
                <a:solidFill>
                  <a:srgbClr val="000000"/>
                </a:solidFill>
                <a:effectLst/>
                <a:latin typeface="Times New Roman"/>
                <a:ea typeface="Calibri"/>
              </a:rPr>
              <a:t>Песок можно окрасить самостоятельно с помощью пищевых красителей и гуаши</a:t>
            </a:r>
            <a:endParaRPr lang="ru-RU" sz="2700" dirty="0">
              <a:effectLst/>
            </a:endParaRPr>
          </a:p>
        </p:txBody>
      </p:sp>
      <p:pic>
        <p:nvPicPr>
          <p:cNvPr id="14339" name="Picture 3" descr="K:\мастер класс песок\DSCN606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428750" y="2000250"/>
            <a:ext cx="5929313" cy="444658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500042"/>
            <a:ext cx="8229600" cy="1143008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 smtClean="0">
                <a:solidFill>
                  <a:schemeClr val="bg1"/>
                </a:solidFill>
                <a:effectLst/>
                <a:latin typeface="+mn-lt"/>
              </a:rPr>
              <a:t>Вместо песка можно использовать другие сыпучие материалы: соль, манку, рис, молотый кофе.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pic>
        <p:nvPicPr>
          <p:cNvPr id="15363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3188" y="2347913"/>
            <a:ext cx="4392612" cy="3295650"/>
          </a:xfrm>
        </p:spPr>
      </p:pic>
      <p:pic>
        <p:nvPicPr>
          <p:cNvPr id="15364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648200" y="2347913"/>
            <a:ext cx="4392613" cy="32956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480"/>
            <a:ext cx="8229600" cy="84615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 smtClean="0">
                <a:solidFill>
                  <a:schemeClr val="bg1"/>
                </a:solidFill>
                <a:effectLst/>
                <a:latin typeface="+mn-lt"/>
              </a:rPr>
              <a:t>Засыпать фон можно так же с помощью ситечка. 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pic>
        <p:nvPicPr>
          <p:cNvPr id="16387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357313" y="1643063"/>
            <a:ext cx="6257925" cy="46926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200" dirty="0" smtClean="0">
                <a:solidFill>
                  <a:schemeClr val="bg1"/>
                </a:solidFill>
                <a:effectLst/>
                <a:latin typeface="+mn-lt"/>
              </a:rPr>
              <a:t>Фон может быть как светлым, т.е. без песка, так и темным – когда все засыпано сыпучим материалом.</a:t>
            </a:r>
            <a:endParaRPr lang="ru-RU" sz="2200" dirty="0">
              <a:solidFill>
                <a:schemeClr val="bg1"/>
              </a:solidFill>
              <a:effectLst/>
              <a:latin typeface="+mn-lt"/>
            </a:endParaRPr>
          </a:p>
        </p:txBody>
      </p:sp>
      <p:pic>
        <p:nvPicPr>
          <p:cNvPr id="17411" name="Picture 2" descr="K:\мастер класс песок\102NIKON\DSCN614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571625" y="1639888"/>
            <a:ext cx="6215063" cy="46609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5" descr="C:\Users\sanya\Desktop\dsc0619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57313" y="1714500"/>
            <a:ext cx="6215062" cy="466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428596" y="357166"/>
            <a:ext cx="8229600" cy="1285884"/>
          </a:xfrm>
          <a:prstGeom prst="rect">
            <a:avLst/>
          </a:prstGeom>
        </p:spPr>
        <p:txBody>
          <a:bodyPr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600" b="1" dirty="0">
                <a:ln w="6350">
                  <a:noFill/>
                </a:ln>
                <a:solidFill>
                  <a:schemeClr val="bg1"/>
                </a:solidFill>
                <a:latin typeface="+mn-lt"/>
                <a:ea typeface="+mj-ea"/>
                <a:cs typeface="+mj-cs"/>
              </a:rPr>
              <a:t>Технические приёмы рисования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571500" y="1500188"/>
            <a:ext cx="8229600" cy="5143500"/>
          </a:xfrm>
          <a:prstGeom prst="rect">
            <a:avLst/>
          </a:prstGeom>
        </p:spPr>
        <p:txBody>
          <a:bodyPr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endParaRPr lang="ru-RU" sz="4100" b="1" dirty="0">
              <a:ln w="6350">
                <a:noFill/>
              </a:ln>
              <a:gradFill>
                <a:gsLst>
                  <a:gs pos="0">
                    <a:schemeClr val="accent1">
                      <a:tint val="73000"/>
                      <a:satMod val="145000"/>
                    </a:schemeClr>
                  </a:gs>
                  <a:gs pos="73000">
                    <a:schemeClr val="accent1">
                      <a:tint val="73000"/>
                      <a:satMod val="145000"/>
                    </a:schemeClr>
                  </a:gs>
                  <a:gs pos="100000">
                    <a:schemeClr val="accent1">
                      <a:tint val="83000"/>
                      <a:satMod val="143000"/>
                    </a:schemeClr>
                  </a:gs>
                </a:gsLst>
                <a:lin ang="4800000" scaled="1"/>
              </a:gra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500034" y="1785926"/>
            <a:ext cx="8229600" cy="4572032"/>
          </a:xfrm>
          <a:prstGeom prst="rect">
            <a:avLst/>
          </a:prstGeom>
        </p:spPr>
        <p:txBody>
          <a:bodyPr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sz="2400" b="1" dirty="0">
              <a:ln w="6350">
                <a:noFill/>
              </a:ln>
              <a:solidFill>
                <a:schemeClr val="bg1"/>
              </a:solidFill>
              <a:latin typeface="+mn-lt"/>
              <a:ea typeface="+mj-ea"/>
              <a:cs typeface="+mj-cs"/>
            </a:endParaRPr>
          </a:p>
          <a:p>
            <a:pPr eaLnBrk="1" fontAlgn="auto" hangingPunct="1">
              <a:spcAft>
                <a:spcPts val="0"/>
              </a:spcAft>
              <a:defRPr/>
            </a:pPr>
            <a:endParaRPr lang="ru-RU" sz="4100" b="1" dirty="0">
              <a:ln w="6350">
                <a:noFill/>
              </a:ln>
              <a:gradFill>
                <a:gsLst>
                  <a:gs pos="0">
                    <a:schemeClr val="accent1">
                      <a:tint val="73000"/>
                      <a:satMod val="145000"/>
                    </a:schemeClr>
                  </a:gs>
                  <a:gs pos="73000">
                    <a:schemeClr val="accent1">
                      <a:tint val="73000"/>
                      <a:satMod val="145000"/>
                    </a:schemeClr>
                  </a:gs>
                  <a:gs pos="100000">
                    <a:schemeClr val="accent1">
                      <a:tint val="83000"/>
                      <a:satMod val="143000"/>
                    </a:schemeClr>
                  </a:gs>
                </a:gsLst>
                <a:lin ang="4800000" scaled="1"/>
              </a:gra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bg1"/>
                </a:solidFill>
                <a:effectLst/>
                <a:latin typeface="+mn-lt"/>
              </a:rPr>
              <a:t>Рисование кулаком</a:t>
            </a:r>
            <a:endParaRPr lang="ru-RU" sz="3600" dirty="0"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9459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19460" name="Picture 2" descr="D:\МАМА ФОТО ДОУ\мастер класс песок\102NIKON\DSCN618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357313" y="1643063"/>
            <a:ext cx="6543675" cy="49085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bg1"/>
                </a:solidFill>
                <a:effectLst/>
                <a:latin typeface="+mn-lt"/>
              </a:rPr>
              <a:t>Рисование ладонью</a:t>
            </a:r>
            <a:endParaRPr lang="ru-RU" sz="3600" dirty="0">
              <a:solidFill>
                <a:schemeClr val="bg1"/>
              </a:solidFill>
              <a:effectLst/>
              <a:latin typeface="+mn-lt"/>
            </a:endParaRPr>
          </a:p>
        </p:txBody>
      </p:sp>
      <p:pic>
        <p:nvPicPr>
          <p:cNvPr id="20483" name="Picture 2" descr="D:\МАМА ФОТО ДОУ\мастер класс песок\102NIKON\DSCN616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3188" y="2347913"/>
            <a:ext cx="4392612" cy="3795712"/>
          </a:xfrm>
        </p:spPr>
      </p:pic>
      <p:pic>
        <p:nvPicPr>
          <p:cNvPr id="20484" name="Picture 3" descr="D:\МАМА ФОТО ДОУ\мастер класс песок\DSCN622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643438" y="2357438"/>
            <a:ext cx="4357687" cy="378618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bg1"/>
                </a:solidFill>
                <a:effectLst/>
                <a:latin typeface="+mn-lt"/>
              </a:rPr>
              <a:t>Рисование ребром большого пальца</a:t>
            </a:r>
            <a:endParaRPr lang="ru-RU" sz="3600" dirty="0"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1507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21508" name="Picture 2" descr="D:\МАМА ФОТО ДОУ\мастер класс песок\102NIKON\DSCN619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357313" y="1500188"/>
            <a:ext cx="6572250" cy="49149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bg1"/>
                </a:solidFill>
                <a:effectLst/>
                <a:latin typeface="+mn-lt"/>
              </a:rPr>
              <a:t>Рисование щепотью</a:t>
            </a:r>
            <a:endParaRPr lang="ru-RU" sz="3600" dirty="0">
              <a:solidFill>
                <a:schemeClr val="bg1"/>
              </a:solidFill>
              <a:effectLst/>
              <a:latin typeface="+mn-lt"/>
            </a:endParaRPr>
          </a:p>
        </p:txBody>
      </p:sp>
      <p:pic>
        <p:nvPicPr>
          <p:cNvPr id="22531" name="Picture 2" descr="D:\МАМА ФОТО ДОУ\мастер класс песок\102NIKON\DSCN620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42875" y="2357438"/>
            <a:ext cx="4352925" cy="3795712"/>
          </a:xfrm>
        </p:spPr>
      </p:pic>
      <p:pic>
        <p:nvPicPr>
          <p:cNvPr id="22532" name="Picture 3" descr="D:\МАМА ФОТО ДОУ\мастер класс песок\102NIKON\DSCN619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643438" y="2357438"/>
            <a:ext cx="4357687" cy="378618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74638"/>
            <a:ext cx="8115328" cy="2011354"/>
          </a:xfrm>
        </p:spPr>
        <p:txBody>
          <a:bodyPr>
            <a:noAutofit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ru-RU" sz="2400" dirty="0" smtClean="0">
                <a:solidFill>
                  <a:schemeClr val="bg1"/>
                </a:solidFill>
                <a:effectLst/>
                <a:latin typeface="+mn-lt"/>
              </a:rPr>
              <a:t>В одном мгновении видеть вечность, </a:t>
            </a:r>
            <a:br>
              <a:rPr lang="ru-RU" sz="2400" dirty="0" smtClean="0">
                <a:solidFill>
                  <a:schemeClr val="bg1"/>
                </a:solidFill>
                <a:effectLst/>
                <a:latin typeface="+mn-lt"/>
              </a:rPr>
            </a:br>
            <a:r>
              <a:rPr lang="ru-RU" sz="2400" dirty="0" smtClean="0">
                <a:solidFill>
                  <a:schemeClr val="bg1"/>
                </a:solidFill>
                <a:effectLst/>
                <a:latin typeface="+mn-lt"/>
              </a:rPr>
              <a:t>Огромный мир - в зерне песка,</a:t>
            </a:r>
            <a:br>
              <a:rPr lang="ru-RU" sz="2400" dirty="0" smtClean="0">
                <a:solidFill>
                  <a:schemeClr val="bg1"/>
                </a:solidFill>
                <a:effectLst/>
                <a:latin typeface="+mn-lt"/>
              </a:rPr>
            </a:br>
            <a:r>
              <a:rPr lang="ru-RU" sz="2400" dirty="0" smtClean="0">
                <a:solidFill>
                  <a:schemeClr val="bg1"/>
                </a:solidFill>
                <a:effectLst/>
                <a:latin typeface="+mn-lt"/>
              </a:rPr>
              <a:t>В единой горсти - бесконечность </a:t>
            </a:r>
            <a:br>
              <a:rPr lang="ru-RU" sz="2400" dirty="0" smtClean="0">
                <a:solidFill>
                  <a:schemeClr val="bg1"/>
                </a:solidFill>
                <a:effectLst/>
                <a:latin typeface="+mn-lt"/>
              </a:rPr>
            </a:br>
            <a:r>
              <a:rPr lang="ru-RU" sz="2400" dirty="0" smtClean="0">
                <a:solidFill>
                  <a:schemeClr val="bg1"/>
                </a:solidFill>
                <a:effectLst/>
                <a:latin typeface="+mn-lt"/>
              </a:rPr>
              <a:t>И небо - в чашечке цветка. </a:t>
            </a:r>
            <a:br>
              <a:rPr lang="ru-RU" sz="2400" dirty="0" smtClean="0">
                <a:solidFill>
                  <a:schemeClr val="bg1"/>
                </a:solidFill>
                <a:effectLst/>
                <a:latin typeface="+mn-lt"/>
              </a:rPr>
            </a:br>
            <a:r>
              <a:rPr lang="ru-RU" sz="2400" dirty="0" smtClean="0">
                <a:solidFill>
                  <a:schemeClr val="bg1"/>
                </a:solidFill>
                <a:effectLst/>
                <a:latin typeface="+mn-lt"/>
              </a:rPr>
              <a:t>                                                                           Уильям Блейк </a:t>
            </a:r>
            <a:br>
              <a:rPr lang="ru-RU" sz="2400" dirty="0" smtClean="0">
                <a:solidFill>
                  <a:schemeClr val="bg1"/>
                </a:solidFill>
                <a:effectLst/>
                <a:latin typeface="+mn-lt"/>
              </a:rPr>
            </a:br>
            <a:endParaRPr lang="ru-RU" sz="2400" dirty="0">
              <a:solidFill>
                <a:schemeClr val="bg1"/>
              </a:solidFill>
              <a:effectLst/>
              <a:latin typeface="+mn-lt"/>
            </a:endParaRPr>
          </a:p>
        </p:txBody>
      </p:sp>
      <p:pic>
        <p:nvPicPr>
          <p:cNvPr id="5123" name="Picture 1" descr="C:\Users\sanya\Desktop\bb4143006884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928813" y="2428875"/>
            <a:ext cx="5429250" cy="416083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bg1"/>
                </a:solidFill>
                <a:effectLst/>
                <a:latin typeface="+mn-lt"/>
              </a:rPr>
              <a:t>Рисование мизинцами</a:t>
            </a:r>
            <a:endParaRPr lang="ru-RU" sz="3600" dirty="0"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3555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23556" name="Picture 2" descr="D:\МАМА ФОТО ДОУ\мастер класс песок\102NIKON\DSCN620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428750" y="1571625"/>
            <a:ext cx="6572250" cy="492918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bg1"/>
                </a:solidFill>
                <a:effectLst/>
                <a:latin typeface="+mn-lt"/>
              </a:rPr>
              <a:t>Рисование одним пальцем</a:t>
            </a:r>
            <a:endParaRPr lang="ru-RU" sz="3600" dirty="0">
              <a:solidFill>
                <a:schemeClr val="bg1"/>
              </a:solidFill>
              <a:effectLst/>
              <a:latin typeface="+mn-lt"/>
            </a:endParaRPr>
          </a:p>
        </p:txBody>
      </p:sp>
      <p:pic>
        <p:nvPicPr>
          <p:cNvPr id="24579" name="Picture 2" descr="D:\МАМА ФОТО ДОУ\мастер класс песок\102NIKON\DSCN617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57200" y="2347913"/>
            <a:ext cx="4038600" cy="3028950"/>
          </a:xfrm>
        </p:spPr>
      </p:pic>
      <p:pic>
        <p:nvPicPr>
          <p:cNvPr id="24580" name="Picture 3" descr="D:\МАМА ФОТО ДОУ\мастер класс песок\102NIKON\DSCN618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648200" y="2347913"/>
            <a:ext cx="4038600" cy="30289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bg1"/>
                </a:solidFill>
                <a:effectLst/>
                <a:latin typeface="+mn-lt"/>
              </a:rPr>
              <a:t>Одновременное использование нескольких пальцев</a:t>
            </a:r>
            <a:endParaRPr lang="ru-RU" sz="3600" dirty="0">
              <a:solidFill>
                <a:schemeClr val="bg1"/>
              </a:solidFill>
              <a:effectLst/>
              <a:latin typeface="+mn-lt"/>
            </a:endParaRPr>
          </a:p>
        </p:txBody>
      </p:sp>
      <p:pic>
        <p:nvPicPr>
          <p:cNvPr id="25603" name="Picture 2" descr="D:\МАМА ФОТО ДОУ\мастер класс песок\102NIKON\DSCN616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14313" y="2071688"/>
            <a:ext cx="4071937" cy="3478212"/>
          </a:xfrm>
        </p:spPr>
      </p:pic>
      <p:pic>
        <p:nvPicPr>
          <p:cNvPr id="25604" name="Picture 3" descr="D:\МАМА ФОТО ДОУ\мастер класс песок\102NIKON\DSCN622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648200" y="2000250"/>
            <a:ext cx="4038600" cy="35718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bg1"/>
                </a:solidFill>
                <a:effectLst/>
                <a:latin typeface="+mn-lt"/>
              </a:rPr>
              <a:t>Симметрично двумя руками</a:t>
            </a:r>
            <a:endParaRPr lang="ru-RU" sz="3600" dirty="0"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6627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26628" name="Picture 2" descr="D:\МАМА ФОТО ДОУ\мастер класс песок\102NIKON\DSCN617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571625" y="1500188"/>
            <a:ext cx="6329363" cy="47466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bg1"/>
                </a:solidFill>
                <a:effectLst/>
                <a:latin typeface="+mn-lt"/>
              </a:rPr>
              <a:t>Отсечение лишнего</a:t>
            </a:r>
            <a:endParaRPr lang="ru-RU" sz="3600" dirty="0">
              <a:solidFill>
                <a:schemeClr val="bg1"/>
              </a:solidFill>
              <a:effectLst/>
              <a:latin typeface="+mn-lt"/>
            </a:endParaRPr>
          </a:p>
        </p:txBody>
      </p:sp>
      <p:pic>
        <p:nvPicPr>
          <p:cNvPr id="27651" name="Picture 1" descr="D:\МАМА ФОТО ДОУ\мастер класс песок\102NIKON\DSCN619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000250" y="1714500"/>
            <a:ext cx="5630863" cy="422433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 err="1" smtClean="0">
                <a:solidFill>
                  <a:schemeClr val="bg1"/>
                </a:solidFill>
                <a:effectLst/>
                <a:latin typeface="+mn-lt"/>
              </a:rPr>
              <a:t>Насыпание</a:t>
            </a:r>
            <a:r>
              <a:rPr lang="ru-RU" sz="3600" dirty="0" smtClean="0">
                <a:solidFill>
                  <a:schemeClr val="bg1"/>
                </a:solidFill>
                <a:effectLst/>
                <a:latin typeface="+mn-lt"/>
              </a:rPr>
              <a:t> из кулачка</a:t>
            </a:r>
            <a:br>
              <a:rPr lang="ru-RU" sz="3600" dirty="0" smtClean="0">
                <a:solidFill>
                  <a:schemeClr val="bg1"/>
                </a:solidFill>
                <a:effectLst/>
                <a:latin typeface="+mn-lt"/>
              </a:rPr>
            </a:br>
            <a:endParaRPr lang="ru-RU" sz="3600" dirty="0"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8675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28676" name="Picture 3" descr="D:\МАМА ФОТО ДОУ\мастер класс песок\102NIKON\DSCN616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643063" y="1643063"/>
            <a:ext cx="5535612" cy="41529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71480"/>
            <a:ext cx="8229600" cy="1511288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 smtClean="0">
                <a:solidFill>
                  <a:schemeClr val="bg1"/>
                </a:solidFill>
                <a:effectLst/>
                <a:latin typeface="+mn-lt"/>
              </a:rPr>
              <a:t>Чтобы разнообразить детскую  творческую деятельность, детям предлагаются различные инструменты, а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>
                <a:solidFill>
                  <a:schemeClr val="bg1"/>
                </a:solidFill>
                <a:effectLst/>
                <a:latin typeface="+mn-lt"/>
              </a:rPr>
              <a:t>так же природный и бросовый материалы</a:t>
            </a:r>
            <a:br>
              <a:rPr lang="ru-RU" sz="2400" dirty="0" smtClean="0">
                <a:solidFill>
                  <a:schemeClr val="bg1"/>
                </a:solidFill>
                <a:effectLst/>
                <a:latin typeface="+mn-lt"/>
              </a:rPr>
            </a:br>
            <a:endParaRPr lang="ru-RU" sz="2400" dirty="0">
              <a:solidFill>
                <a:schemeClr val="bg1"/>
              </a:solidFill>
              <a:effectLst/>
              <a:latin typeface="+mn-lt"/>
            </a:endParaRPr>
          </a:p>
        </p:txBody>
      </p:sp>
      <p:pic>
        <p:nvPicPr>
          <p:cNvPr id="29699" name="Picture 1" descr="K:\мастер класс песок\DSCN610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6838" y="2595563"/>
            <a:ext cx="4398962" cy="3262312"/>
          </a:xfrm>
        </p:spPr>
      </p:pic>
      <p:pic>
        <p:nvPicPr>
          <p:cNvPr id="29700" name="Picture 2" descr="C:\Users\sanya\Desktop\мастер класс песок\DSCN630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572000" y="2571750"/>
            <a:ext cx="4381500" cy="32861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bg1"/>
                </a:solidFill>
                <a:effectLst/>
                <a:latin typeface="+mn-lt"/>
              </a:rPr>
              <a:t>Рисование мячами с разной фактурой</a:t>
            </a:r>
            <a:endParaRPr lang="ru-RU" sz="3600" dirty="0">
              <a:solidFill>
                <a:schemeClr val="bg1"/>
              </a:solidFill>
              <a:effectLst/>
              <a:latin typeface="+mn-lt"/>
            </a:endParaRPr>
          </a:p>
        </p:txBody>
      </p:sp>
      <p:pic>
        <p:nvPicPr>
          <p:cNvPr id="30723" name="Picture 2" descr="K:\мастер класс песок\102NIKON\DSCN615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214438" y="1846263"/>
            <a:ext cx="6643687" cy="458311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bg1"/>
                </a:solidFill>
                <a:effectLst/>
                <a:latin typeface="+mn-lt"/>
              </a:rPr>
              <a:t>Рисование инструментами с зубчиками</a:t>
            </a:r>
            <a:endParaRPr lang="ru-RU" sz="3600" dirty="0">
              <a:solidFill>
                <a:schemeClr val="bg1"/>
              </a:solidFill>
              <a:effectLst/>
              <a:latin typeface="+mn-lt"/>
            </a:endParaRPr>
          </a:p>
        </p:txBody>
      </p:sp>
      <p:pic>
        <p:nvPicPr>
          <p:cNvPr id="31747" name="Picture 2" descr="K:\мастер класс песок\102NIKON\DSCN616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571625" y="1857375"/>
            <a:ext cx="6286500" cy="47148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bg1"/>
                </a:solidFill>
                <a:effectLst/>
                <a:latin typeface="+mn-lt"/>
              </a:rPr>
              <a:t>Рисование с использованием формочек для выпечки</a:t>
            </a:r>
            <a:endParaRPr lang="ru-RU" sz="3600" dirty="0"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2771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32772" name="Picture 2" descr="K:\мастер класс песок\DSCN622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285875" y="1571625"/>
            <a:ext cx="6381750" cy="478631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14876" y="274638"/>
            <a:ext cx="3971924" cy="5869006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000" dirty="0" smtClean="0">
                <a:solidFill>
                  <a:schemeClr val="bg1"/>
                </a:solidFill>
                <a:effectLst/>
                <a:latin typeface="+mn-lt"/>
              </a:rPr>
              <a:t>Песок - один из первых материалов, который ребёнок использует для самостоятельной деятельности: в песочнице, на пляже, в специальной ёмкости. Песок – это уникальная возможность исследовать свой внутренний мир, манипуляции с песком дают ощущения свободы, безопасности и самовыражения. Взаимодействие с песком – одно из популярных в мире направлений </a:t>
            </a:r>
            <a:r>
              <a:rPr lang="ru-RU" sz="2000" dirty="0" err="1" smtClean="0">
                <a:solidFill>
                  <a:schemeClr val="bg1"/>
                </a:solidFill>
                <a:effectLst/>
                <a:latin typeface="+mn-lt"/>
              </a:rPr>
              <a:t>арт-терапии</a:t>
            </a:r>
            <a:r>
              <a:rPr lang="ru-RU" sz="2000" dirty="0" smtClean="0">
                <a:solidFill>
                  <a:schemeClr val="bg1"/>
                </a:solidFill>
                <a:effectLst/>
                <a:latin typeface="+mn-lt"/>
              </a:rPr>
              <a:t>.</a:t>
            </a:r>
            <a:endParaRPr lang="ru-RU" sz="2000" dirty="0"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6147" name="Содержимое 5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6148" name="Picture 2" descr="K:\мастер класс песок\P1011269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625" y="857250"/>
            <a:ext cx="4071938" cy="535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bg1"/>
                </a:solidFill>
                <a:effectLst/>
                <a:latin typeface="+mn-lt"/>
              </a:rPr>
              <a:t>Рисование с использованием шаблонов</a:t>
            </a:r>
            <a:endParaRPr lang="ru-RU" sz="3600" dirty="0">
              <a:solidFill>
                <a:schemeClr val="bg1"/>
              </a:solidFill>
              <a:effectLst/>
              <a:latin typeface="+mn-lt"/>
            </a:endParaRPr>
          </a:p>
        </p:txBody>
      </p:sp>
      <p:pic>
        <p:nvPicPr>
          <p:cNvPr id="33795" name="Picture 2" descr="D:\МАМА ФОТО ДОУ\мастер класс песок\102NIKON\DSCN613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57200" y="2347913"/>
            <a:ext cx="4038600" cy="3028950"/>
          </a:xfrm>
        </p:spPr>
      </p:pic>
      <p:pic>
        <p:nvPicPr>
          <p:cNvPr id="33796" name="Picture 3" descr="D:\МАМА ФОТО ДОУ\мастер класс песок\102NIKON\DSCN613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648200" y="2347913"/>
            <a:ext cx="4038600" cy="30289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 </a:t>
            </a:r>
            <a:r>
              <a:rPr lang="ru-RU" sz="4000" dirty="0" smtClean="0">
                <a:solidFill>
                  <a:schemeClr val="bg1"/>
                </a:solidFill>
                <a:effectLst/>
                <a:latin typeface="+mn-lt"/>
              </a:rPr>
              <a:t>Рисование с использованием трафаретов</a:t>
            </a:r>
            <a:endParaRPr lang="ru-RU" sz="4000" dirty="0">
              <a:solidFill>
                <a:schemeClr val="bg1"/>
              </a:solidFill>
              <a:effectLst/>
              <a:latin typeface="+mn-lt"/>
            </a:endParaRPr>
          </a:p>
        </p:txBody>
      </p:sp>
      <p:pic>
        <p:nvPicPr>
          <p:cNvPr id="34819" name="Picture 2" descr="D:\МАМА ФОТО ДОУ\мастер класс песок\102NIKON\DSCN612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57200" y="2347913"/>
            <a:ext cx="4038600" cy="3028950"/>
          </a:xfrm>
        </p:spPr>
      </p:pic>
      <p:pic>
        <p:nvPicPr>
          <p:cNvPr id="34820" name="Picture 3" descr="D:\МАМА ФОТО ДОУ\мастер класс песок\102NIKON\DSCN614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648200" y="2347913"/>
            <a:ext cx="4038600" cy="30289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bg1"/>
                </a:solidFill>
                <a:effectLst/>
                <a:latin typeface="+mn-lt"/>
              </a:rPr>
              <a:t>Рисование с использованием прозрачных трафаретов</a:t>
            </a:r>
            <a:endParaRPr lang="ru-RU" sz="3600" dirty="0"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5843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35844" name="Picture 2" descr="K:\мастер класс песок\DSCN610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285875" y="1643063"/>
            <a:ext cx="6115050" cy="458628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bg1"/>
                </a:solidFill>
                <a:effectLst/>
                <a:latin typeface="+mn-lt"/>
              </a:rPr>
              <a:t>Рисование с использованием игрушек</a:t>
            </a:r>
            <a:endParaRPr lang="ru-RU" sz="3600" dirty="0">
              <a:latin typeface="+mn-lt"/>
            </a:endParaRPr>
          </a:p>
        </p:txBody>
      </p:sp>
      <p:pic>
        <p:nvPicPr>
          <p:cNvPr id="36867" name="Picture 2" descr="K:\мастер класс песок\102NIKON\DSCN621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648200" y="2347913"/>
            <a:ext cx="4038600" cy="3028950"/>
          </a:xfrm>
        </p:spPr>
      </p:pic>
      <p:pic>
        <p:nvPicPr>
          <p:cNvPr id="36868" name="Picture 3" descr="K:\мастер класс песок\102NIKON\DSCN621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57200" y="2347913"/>
            <a:ext cx="4038600" cy="30289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11288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bg1"/>
                </a:solidFill>
                <a:effectLst/>
                <a:latin typeface="+mn-lt"/>
              </a:rPr>
              <a:t>Рисование с использованием природного и бросового материала</a:t>
            </a:r>
            <a:endParaRPr lang="ru-RU" sz="3600" dirty="0">
              <a:solidFill>
                <a:schemeClr val="bg1"/>
              </a:solidFill>
              <a:effectLst/>
              <a:latin typeface="+mn-lt"/>
            </a:endParaRPr>
          </a:p>
        </p:txBody>
      </p:sp>
      <p:pic>
        <p:nvPicPr>
          <p:cNvPr id="37891" name="Picture 2" descr="K:\мастер класс песок\102NIKON\DSCN612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648200" y="2620963"/>
            <a:ext cx="4038600" cy="3028950"/>
          </a:xfrm>
        </p:spPr>
      </p:pic>
      <p:pic>
        <p:nvPicPr>
          <p:cNvPr id="37892" name="Picture 3" descr="K:\мастер класс песок\102NIKON\DSCN611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57200" y="2584450"/>
            <a:ext cx="4038600" cy="3028950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229600" cy="11430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 smtClean="0">
                <a:solidFill>
                  <a:prstClr val="black"/>
                </a:solidFill>
                <a:effectLst/>
                <a:latin typeface="Times New Roman"/>
              </a:rPr>
              <a:t>Рисование с использованием природного и бросового материала</a:t>
            </a:r>
            <a:endParaRPr lang="ru-RU" sz="3600" dirty="0"/>
          </a:p>
        </p:txBody>
      </p:sp>
      <p:pic>
        <p:nvPicPr>
          <p:cNvPr id="38915" name="Picture 2" descr="C:\Users\sanya\Desktop\мастер класс песок\DSCN625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875" y="2571750"/>
            <a:ext cx="4286250" cy="328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6" name="Picture 3" descr="C:\Users\sanya\Desktop\мастер класс песок\DSCN626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643438" y="2554288"/>
            <a:ext cx="4357687" cy="326866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 smtClean="0">
                <a:solidFill>
                  <a:schemeClr val="bg1"/>
                </a:solidFill>
                <a:effectLst/>
                <a:latin typeface="+mn-lt"/>
              </a:rPr>
              <a:t>Обучение технике рисования песком проводится малыми группами </a:t>
            </a:r>
            <a:endParaRPr lang="ru-RU" sz="2400" dirty="0">
              <a:solidFill>
                <a:schemeClr val="bg1"/>
              </a:solidFill>
              <a:effectLst/>
              <a:latin typeface="+mn-lt"/>
            </a:endParaRPr>
          </a:p>
        </p:txBody>
      </p:sp>
      <p:pic>
        <p:nvPicPr>
          <p:cNvPr id="39939" name="Picture 2" descr="K:\мастер класс песок\DSCN623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519238" y="1763713"/>
            <a:ext cx="6124575" cy="45942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 smtClean="0">
                <a:solidFill>
                  <a:schemeClr val="bg1"/>
                </a:solidFill>
                <a:effectLst/>
                <a:latin typeface="+mn-lt"/>
              </a:rPr>
              <a:t>Творческие сеансы проводятся в форме сказки или игры</a:t>
            </a:r>
            <a:endParaRPr lang="ru-RU" sz="2400" dirty="0">
              <a:solidFill>
                <a:schemeClr val="bg1"/>
              </a:solidFill>
              <a:effectLst/>
              <a:latin typeface="+mn-lt"/>
            </a:endParaRPr>
          </a:p>
        </p:txBody>
      </p:sp>
      <p:pic>
        <p:nvPicPr>
          <p:cNvPr id="40963" name="Picture 2" descr="K:\мастер класс песок\P1011271 (1)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000625" y="2286000"/>
            <a:ext cx="3786188" cy="3595688"/>
          </a:xfrm>
        </p:spPr>
      </p:pic>
      <p:pic>
        <p:nvPicPr>
          <p:cNvPr id="40964" name="Picture 2" descr="K:\мастер класс песок\DSCN606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85750" y="2286000"/>
            <a:ext cx="4572000" cy="35718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C:\Users\sanya\Desktop\1498-pyoyhgivtv u1z-881x564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85875" y="2214563"/>
            <a:ext cx="6789738" cy="422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1571636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bg1"/>
                </a:solidFill>
                <a:effectLst/>
                <a:latin typeface="+mn-lt"/>
              </a:rPr>
              <a:t/>
            </a:r>
            <a:br>
              <a:rPr lang="ru-RU" sz="3600" dirty="0" smtClean="0">
                <a:solidFill>
                  <a:schemeClr val="bg1"/>
                </a:solidFill>
                <a:effectLst/>
                <a:latin typeface="+mn-lt"/>
              </a:rPr>
            </a:br>
            <a:r>
              <a:rPr lang="ru-RU" sz="3600" dirty="0" smtClean="0">
                <a:solidFill>
                  <a:schemeClr val="bg1"/>
                </a:solidFill>
                <a:effectLst/>
                <a:latin typeface="+mn-lt"/>
              </a:rPr>
              <a:t> </a:t>
            </a:r>
            <a:r>
              <a:rPr lang="ru-RU" sz="2400" dirty="0" smtClean="0">
                <a:solidFill>
                  <a:schemeClr val="bg1"/>
                </a:solidFill>
                <a:effectLst/>
                <a:latin typeface="+mn-lt"/>
              </a:rPr>
              <a:t>Создавать песочные картины можно и на бумаге. Существуют различные способы рисования.  </a:t>
            </a:r>
            <a:r>
              <a:rPr lang="ru-RU" sz="3600" dirty="0" smtClean="0">
                <a:solidFill>
                  <a:schemeClr val="bg1"/>
                </a:solidFill>
                <a:effectLst/>
                <a:latin typeface="+mn-lt"/>
              </a:rPr>
              <a:t/>
            </a:r>
            <a:br>
              <a:rPr lang="ru-RU" sz="3600" dirty="0" smtClean="0">
                <a:solidFill>
                  <a:schemeClr val="bg1"/>
                </a:solidFill>
                <a:effectLst/>
                <a:latin typeface="+mn-lt"/>
              </a:rPr>
            </a:br>
            <a:r>
              <a:rPr lang="ru-RU" sz="3600" dirty="0" smtClean="0">
                <a:solidFill>
                  <a:schemeClr val="bg1"/>
                </a:solidFill>
                <a:effectLst/>
                <a:latin typeface="+mn-lt"/>
              </a:rPr>
              <a:t/>
            </a:r>
            <a:br>
              <a:rPr lang="ru-RU" sz="3600" dirty="0" smtClean="0">
                <a:solidFill>
                  <a:schemeClr val="bg1"/>
                </a:solidFill>
                <a:effectLst/>
                <a:latin typeface="+mn-lt"/>
              </a:rPr>
            </a:br>
            <a:endParaRPr lang="ru-RU" sz="3600" dirty="0">
              <a:latin typeface="+mn-lt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642910" y="1928802"/>
            <a:ext cx="8229600" cy="4071966"/>
          </a:xfrm>
          <a:prstGeom prst="rect">
            <a:avLst/>
          </a:prstGeom>
        </p:spPr>
        <p:txBody>
          <a:bodyPr anchor="ctr"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b="1" dirty="0">
                <a:ln w="6350">
                  <a:noFill/>
                </a:ln>
                <a:solidFill>
                  <a:schemeClr val="bg1"/>
                </a:solidFill>
                <a:latin typeface="+mn-lt"/>
                <a:cs typeface="+mn-cs"/>
              </a:rPr>
              <a:t> 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2800" b="1" dirty="0">
                <a:ln w="6350">
                  <a:noFill/>
                </a:ln>
                <a:solidFill>
                  <a:schemeClr val="bg1"/>
                </a:solidFill>
                <a:latin typeface="+mn-lt"/>
                <a:cs typeface="+mn-cs"/>
              </a:rPr>
              <a:t/>
            </a:r>
            <a:br>
              <a:rPr lang="ru-RU" sz="2800" b="1" dirty="0">
                <a:ln w="6350">
                  <a:noFill/>
                </a:ln>
                <a:solidFill>
                  <a:schemeClr val="bg1"/>
                </a:solidFill>
                <a:latin typeface="+mn-lt"/>
                <a:cs typeface="+mn-cs"/>
              </a:rPr>
            </a:br>
            <a:r>
              <a:rPr lang="ru-RU" sz="2800" b="1" dirty="0">
                <a:ln w="6350">
                  <a:noFill/>
                </a:ln>
                <a:solidFill>
                  <a:schemeClr val="bg1"/>
                </a:solidFill>
                <a:latin typeface="+mn-lt"/>
                <a:ea typeface="+mj-ea"/>
                <a:cs typeface="+mj-cs"/>
              </a:rPr>
              <a:t/>
            </a:r>
            <a:br>
              <a:rPr lang="ru-RU" sz="2800" b="1" dirty="0">
                <a:ln w="6350">
                  <a:noFill/>
                </a:ln>
                <a:solidFill>
                  <a:schemeClr val="bg1"/>
                </a:solidFill>
                <a:latin typeface="+mn-lt"/>
                <a:ea typeface="+mj-ea"/>
                <a:cs typeface="+mj-cs"/>
              </a:rPr>
            </a:br>
            <a:r>
              <a:rPr lang="ru-RU" sz="3600" b="1" dirty="0">
                <a:ln w="6350">
                  <a:noFill/>
                </a:ln>
                <a:solidFill>
                  <a:schemeClr val="bg1"/>
                </a:solidFill>
                <a:latin typeface="+mn-lt"/>
                <a:ea typeface="+mj-ea"/>
                <a:cs typeface="+mj-cs"/>
              </a:rPr>
              <a:t/>
            </a:r>
            <a:br>
              <a:rPr lang="ru-RU" sz="3600" b="1" dirty="0">
                <a:ln w="6350">
                  <a:noFill/>
                </a:ln>
                <a:solidFill>
                  <a:schemeClr val="bg1"/>
                </a:solidFill>
                <a:latin typeface="+mn-lt"/>
                <a:ea typeface="+mj-ea"/>
                <a:cs typeface="+mj-cs"/>
              </a:rPr>
            </a:br>
            <a:endParaRPr lang="ru-RU" sz="3600" b="1" dirty="0">
              <a:ln w="6350">
                <a:noFill/>
              </a:ln>
              <a:gradFill>
                <a:gsLst>
                  <a:gs pos="0">
                    <a:schemeClr val="accent1">
                      <a:tint val="73000"/>
                      <a:satMod val="145000"/>
                    </a:schemeClr>
                  </a:gs>
                  <a:gs pos="73000">
                    <a:schemeClr val="accent1">
                      <a:tint val="73000"/>
                      <a:satMod val="145000"/>
                    </a:schemeClr>
                  </a:gs>
                  <a:gs pos="100000">
                    <a:schemeClr val="accent1">
                      <a:tint val="83000"/>
                      <a:satMod val="143000"/>
                    </a:schemeClr>
                  </a:gs>
                </a:gsLst>
                <a:lin ang="4800000" scaled="1"/>
              </a:gra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+mn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 smtClean="0">
                <a:solidFill>
                  <a:schemeClr val="bg1"/>
                </a:solidFill>
                <a:latin typeface="+mn-lt"/>
              </a:rPr>
              <a:t>Н</a:t>
            </a:r>
            <a:r>
              <a:rPr lang="ru-RU" sz="2400" dirty="0" smtClean="0">
                <a:solidFill>
                  <a:schemeClr val="bg1"/>
                </a:solidFill>
                <a:effectLst/>
                <a:latin typeface="+mn-lt"/>
              </a:rPr>
              <a:t>а заранее подготовленной песчаной поверхности при помощи красок.</a:t>
            </a:r>
          </a:p>
        </p:txBody>
      </p:sp>
      <p:pic>
        <p:nvPicPr>
          <p:cNvPr id="43011" name="Picture 2" descr="K:\мастер класс песок\DSCN609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571625" y="1785938"/>
            <a:ext cx="6472238" cy="48545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bg1"/>
                </a:solidFill>
                <a:effectLst/>
                <a:latin typeface="+mn-lt"/>
              </a:rPr>
              <a:t>Основоположники</a:t>
            </a:r>
            <a:endParaRPr lang="ru-RU" sz="3600" dirty="0">
              <a:solidFill>
                <a:schemeClr val="bg1"/>
              </a:solidFill>
              <a:effectLst/>
              <a:latin typeface="+mn-lt"/>
            </a:endParaRPr>
          </a:p>
        </p:txBody>
      </p:sp>
      <p:pic>
        <p:nvPicPr>
          <p:cNvPr id="7171" name="Picture 10" descr="http://content.foto.mail.ru/mail/talanma/_answers/i-644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42875" y="1500188"/>
            <a:ext cx="4357688" cy="4071937"/>
          </a:xfrm>
        </p:spPr>
      </p:pic>
      <p:pic>
        <p:nvPicPr>
          <p:cNvPr id="7172" name="Picture 12" descr="http://content.foto.mail.ru/mail/talanma/_answers/i-644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92725" y="1428750"/>
            <a:ext cx="3648075" cy="414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42844" y="5572140"/>
            <a:ext cx="4286280" cy="1143000"/>
          </a:xfrm>
          <a:prstGeom prst="rect">
            <a:avLst/>
          </a:prstGeom>
        </p:spPr>
        <p:txBody>
          <a:bodyPr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>
                <a:ln w="6350">
                  <a:noFill/>
                </a:ln>
                <a:solidFill>
                  <a:schemeClr val="bg1"/>
                </a:solidFill>
                <a:latin typeface="+mj-lt"/>
                <a:ea typeface="+mj-ea"/>
                <a:cs typeface="+mj-cs"/>
              </a:rPr>
              <a:t>Режиссёр-мультипликатор</a:t>
            </a:r>
          </a:p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 err="1">
                <a:ln w="6350">
                  <a:noFill/>
                </a:ln>
                <a:solidFill>
                  <a:schemeClr val="bg1"/>
                </a:solidFill>
                <a:latin typeface="+mj-lt"/>
                <a:ea typeface="+mj-ea"/>
                <a:cs typeface="+mj-cs"/>
              </a:rPr>
              <a:t>Кэролайн</a:t>
            </a:r>
            <a:r>
              <a:rPr lang="ru-RU" b="1" dirty="0">
                <a:ln w="6350">
                  <a:noFill/>
                </a:ln>
                <a:solidFill>
                  <a:schemeClr val="bg1"/>
                </a:solidFill>
                <a:latin typeface="+mj-lt"/>
                <a:ea typeface="+mj-ea"/>
                <a:cs typeface="+mj-cs"/>
              </a:rPr>
              <a:t> Лиф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5214942" y="5643578"/>
            <a:ext cx="3929058" cy="1071570"/>
          </a:xfrm>
          <a:prstGeom prst="rect">
            <a:avLst/>
          </a:prstGeom>
        </p:spPr>
        <p:txBody>
          <a:bodyPr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 err="1">
                <a:ln w="6350">
                  <a:noFill/>
                </a:ln>
                <a:solidFill>
                  <a:schemeClr val="bg1"/>
                </a:solidFill>
                <a:latin typeface="+mj-lt"/>
                <a:ea typeface="+mj-ea"/>
                <a:cs typeface="+mj-cs"/>
              </a:rPr>
              <a:t>А</a:t>
            </a:r>
            <a:r>
              <a:rPr lang="ru-RU" b="1" dirty="0">
                <a:ln w="6350">
                  <a:noFill/>
                </a:ln>
                <a:solidFill>
                  <a:schemeClr val="bg1"/>
                </a:solidFill>
                <a:latin typeface="+mj-lt"/>
                <a:ea typeface="+mj-ea"/>
                <a:cs typeface="+mj-cs"/>
              </a:rPr>
              <a:t>аниматор</a:t>
            </a:r>
          </a:p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 err="1">
                <a:ln w="6350">
                  <a:noFill/>
                </a:ln>
                <a:solidFill>
                  <a:schemeClr val="bg1"/>
                </a:solidFill>
                <a:latin typeface="+mj-lt"/>
                <a:ea typeface="+mj-ea"/>
                <a:cs typeface="+mj-cs"/>
              </a:rPr>
              <a:t>Ференц</a:t>
            </a:r>
            <a:r>
              <a:rPr lang="ru-RU" b="1" dirty="0">
                <a:ln w="6350">
                  <a:noFill/>
                </a:ln>
                <a:solidFill>
                  <a:schemeClr val="bg1"/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b="1" dirty="0" err="1">
                <a:ln w="6350">
                  <a:noFill/>
                </a:ln>
                <a:solidFill>
                  <a:schemeClr val="bg1"/>
                </a:solidFill>
                <a:latin typeface="+mj-lt"/>
                <a:ea typeface="+mj-ea"/>
                <a:cs typeface="+mj-cs"/>
              </a:rPr>
              <a:t>Чако</a:t>
            </a:r>
            <a:endParaRPr lang="ru-RU" b="1" dirty="0">
              <a:ln w="6350">
                <a:noFill/>
              </a:ln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229600" cy="1582726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 smtClean="0">
                <a:solidFill>
                  <a:schemeClr val="bg1"/>
                </a:solidFill>
                <a:effectLst/>
                <a:latin typeface="+mn-lt"/>
              </a:rPr>
              <a:t>На лист картона наносят ровным слоем клей ПВА, засыпают песком (манкой), стряхивают лишний песок, на получившейся поверхности рисуют эскиз, затем раскрашивают гуашью</a:t>
            </a:r>
            <a:br>
              <a:rPr lang="ru-RU" sz="2400" dirty="0" smtClean="0">
                <a:solidFill>
                  <a:schemeClr val="bg1"/>
                </a:solidFill>
                <a:effectLst/>
                <a:latin typeface="+mn-lt"/>
              </a:rPr>
            </a:br>
            <a:endParaRPr lang="ru-RU" sz="2400" dirty="0">
              <a:solidFill>
                <a:schemeClr val="bg1"/>
              </a:solidFill>
              <a:effectLst/>
              <a:latin typeface="+mn-lt"/>
            </a:endParaRPr>
          </a:p>
        </p:txBody>
      </p:sp>
      <p:pic>
        <p:nvPicPr>
          <p:cNvPr id="44035" name="Picture 2" descr="C:\Users\sanya\Desktop\мастер класс песок\DSCN629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42875" y="2571750"/>
            <a:ext cx="4392613" cy="3295650"/>
          </a:xfrm>
        </p:spPr>
      </p:pic>
      <p:pic>
        <p:nvPicPr>
          <p:cNvPr id="44036" name="Picture 3" descr="C:\Users\sanya\Desktop\мастер класс песок\DSCN629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643438" y="2571750"/>
            <a:ext cx="4392612" cy="32956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 smtClean="0">
                <a:solidFill>
                  <a:schemeClr val="bg1"/>
                </a:solidFill>
                <a:effectLst/>
                <a:latin typeface="+mn-lt"/>
              </a:rPr>
              <a:t>Цветным песком при помощи клея ПВА.</a:t>
            </a:r>
            <a:endParaRPr lang="ru-RU" sz="2400" dirty="0">
              <a:effectLst/>
              <a:latin typeface="+mn-lt"/>
            </a:endParaRPr>
          </a:p>
        </p:txBody>
      </p:sp>
      <p:pic>
        <p:nvPicPr>
          <p:cNvPr id="45059" name="Picture 2" descr="K:\мастер класс песок\DSCN608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500188" y="1571625"/>
            <a:ext cx="6477000" cy="48577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82792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700" dirty="0" smtClean="0">
                <a:solidFill>
                  <a:schemeClr val="bg1"/>
                </a:solidFill>
                <a:effectLst/>
                <a:latin typeface="+mn-lt"/>
              </a:rPr>
              <a:t>На картоне делают эскиз будущей композиции (можно использовать готовые раскраски), наносят клей на элементы работы, которые будут одинакового цвета, посыпают участки песком нужного цвета, стряхивают лишний</a:t>
            </a:r>
            <a:endParaRPr lang="ru-RU" sz="2700" dirty="0">
              <a:solidFill>
                <a:schemeClr val="bg1"/>
              </a:solidFill>
              <a:effectLst/>
              <a:latin typeface="+mn-lt"/>
            </a:endParaRPr>
          </a:p>
        </p:txBody>
      </p:sp>
      <p:pic>
        <p:nvPicPr>
          <p:cNvPr id="46083" name="Picture 2" descr="C:\Users\sanya\Desktop\мастер класс песок\DSCN628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42875" y="2643188"/>
            <a:ext cx="4392613" cy="3295650"/>
          </a:xfrm>
        </p:spPr>
      </p:pic>
      <p:pic>
        <p:nvPicPr>
          <p:cNvPr id="46084" name="Picture 3" descr="C:\Users\sanya\Desktop\мастер класс песок\DSCN6289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572000" y="2643188"/>
            <a:ext cx="4392613" cy="32956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1214446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 smtClean="0">
                <a:solidFill>
                  <a:schemeClr val="bg1"/>
                </a:solidFill>
                <a:effectLst/>
                <a:latin typeface="+mn-lt"/>
              </a:rPr>
              <a:t>Цветным песком при помощи двухстороннего скотча, возможно использование фабричных изделий </a:t>
            </a:r>
            <a:br>
              <a:rPr lang="ru-RU" sz="2400" dirty="0" smtClean="0">
                <a:solidFill>
                  <a:schemeClr val="bg1"/>
                </a:solidFill>
                <a:effectLst/>
                <a:latin typeface="+mn-lt"/>
              </a:rPr>
            </a:br>
            <a:endParaRPr lang="ru-RU" sz="2400" dirty="0">
              <a:effectLst/>
              <a:latin typeface="+mn-lt"/>
            </a:endParaRPr>
          </a:p>
        </p:txBody>
      </p:sp>
      <p:pic>
        <p:nvPicPr>
          <p:cNvPr id="47107" name="Picture 2" descr="K:\мастер класс песок\DSCN607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214438" y="1500188"/>
            <a:ext cx="6500812" cy="487521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29600" cy="11430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 smtClean="0">
                <a:solidFill>
                  <a:schemeClr val="bg1"/>
                </a:solidFill>
                <a:effectLst/>
                <a:latin typeface="+mn-lt"/>
              </a:rPr>
              <a:t>На лист картона приклеивают скотч, убирают защитный слой, рисуют маркером эскиз, поочерёдно засыпают свободные участки, не забывая стряхивать лишний</a:t>
            </a:r>
            <a:endParaRPr lang="ru-RU" sz="2400" dirty="0">
              <a:solidFill>
                <a:schemeClr val="bg1"/>
              </a:solidFill>
              <a:effectLst/>
              <a:latin typeface="+mn-lt"/>
            </a:endParaRPr>
          </a:p>
        </p:txBody>
      </p:sp>
      <p:pic>
        <p:nvPicPr>
          <p:cNvPr id="48131" name="Picture 2" descr="C:\Users\sanya\Desktop\мастер класс песок\DSCN630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714500" y="2071688"/>
            <a:ext cx="5900738" cy="44259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29600" cy="1511288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 smtClean="0">
                <a:solidFill>
                  <a:schemeClr val="bg1"/>
                </a:solidFill>
                <a:effectLst/>
                <a:latin typeface="+mn-lt"/>
              </a:rPr>
              <a:t>Кроме плоских рисунков можно создавать объемные композиции с помощью цветного песка. Для этого используются различные стеклянные сосуды, которые заполняются цветным песком. </a:t>
            </a:r>
            <a:endParaRPr lang="ru-RU" sz="2400" dirty="0">
              <a:solidFill>
                <a:schemeClr val="bg1"/>
              </a:solidFill>
              <a:effectLst/>
              <a:latin typeface="+mn-lt"/>
            </a:endParaRPr>
          </a:p>
        </p:txBody>
      </p:sp>
      <p:pic>
        <p:nvPicPr>
          <p:cNvPr id="49155" name="Picture 3" descr="K:\мастер класс песок\102NIKON\DSCN618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42875" y="2571750"/>
            <a:ext cx="4392613" cy="3295650"/>
          </a:xfrm>
        </p:spPr>
      </p:pic>
      <p:pic>
        <p:nvPicPr>
          <p:cNvPr id="49156" name="Picture 2" descr="C:\Users\sanya\Desktop\мастер класс песок\DSCN629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643438" y="2571750"/>
            <a:ext cx="4392612" cy="32956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29600" cy="1643074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 smtClean="0">
                <a:solidFill>
                  <a:schemeClr val="bg1"/>
                </a:solidFill>
                <a:effectLst/>
                <a:latin typeface="+mn-lt"/>
              </a:rPr>
              <a:t>Песком можно рисовать не только по бумаге, но и декорировать различные поделки. Используют эту технику в украшении рамочек для фото, елочных игрушек, готовых поделок из бумаги, глины, пластика. </a:t>
            </a:r>
            <a:br>
              <a:rPr lang="ru-RU" sz="2400" dirty="0" smtClean="0">
                <a:solidFill>
                  <a:schemeClr val="bg1"/>
                </a:solidFill>
                <a:effectLst/>
                <a:latin typeface="+mn-lt"/>
              </a:rPr>
            </a:br>
            <a:endParaRPr lang="ru-RU" sz="2400" dirty="0">
              <a:solidFill>
                <a:schemeClr val="bg1"/>
              </a:solidFill>
              <a:effectLst/>
              <a:latin typeface="+mn-lt"/>
            </a:endParaRPr>
          </a:p>
        </p:txBody>
      </p:sp>
      <p:pic>
        <p:nvPicPr>
          <p:cNvPr id="50179" name="Picture 2" descr="C:\Users\sanya\Desktop\мастер класс песок\DSCN629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42875" y="2571750"/>
            <a:ext cx="4381500" cy="3286125"/>
          </a:xfrm>
        </p:spPr>
      </p:pic>
      <p:pic>
        <p:nvPicPr>
          <p:cNvPr id="50180" name="Picture 3" descr="C:\Users\sanya\Desktop\мастер класс песок\DSCN629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643438" y="2571750"/>
            <a:ext cx="4381500" cy="32861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71480"/>
            <a:ext cx="8229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800" dirty="0" smtClean="0">
                <a:solidFill>
                  <a:schemeClr val="bg1"/>
                </a:solidFill>
              </a:rPr>
              <a:t>Спасибо за внимание !</a:t>
            </a:r>
            <a:endParaRPr lang="ru-RU" sz="4800" dirty="0">
              <a:solidFill>
                <a:schemeClr val="bg1"/>
              </a:solidFill>
            </a:endParaRPr>
          </a:p>
        </p:txBody>
      </p:sp>
      <p:pic>
        <p:nvPicPr>
          <p:cNvPr id="51203" name="Picture 2" descr="K:\мастер класс песок\DSCN623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643063" y="2000250"/>
            <a:ext cx="6043612" cy="453231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000" dirty="0" smtClean="0">
                <a:solidFill>
                  <a:schemeClr val="bg1"/>
                </a:solidFill>
                <a:effectLst/>
                <a:latin typeface="+mn-lt"/>
              </a:rPr>
              <a:t>Рисование песком на стекле в последнее время стало очень популярным занятием. Для работы нужны столы со стеклянной поверхностью и подсветкой.</a:t>
            </a:r>
            <a:endParaRPr lang="ru-RU" sz="2000" dirty="0">
              <a:solidFill>
                <a:schemeClr val="bg1"/>
              </a:solidFill>
              <a:effectLst/>
              <a:latin typeface="+mn-lt"/>
            </a:endParaRPr>
          </a:p>
        </p:txBody>
      </p:sp>
      <p:pic>
        <p:nvPicPr>
          <p:cNvPr id="8195" name="Picture 3" descr="K:\мастер класс песок\102NIKON\DSCN611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571625" y="1714500"/>
            <a:ext cx="5948363" cy="44624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642918"/>
            <a:ext cx="8229600" cy="11430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000" dirty="0" smtClean="0">
                <a:solidFill>
                  <a:schemeClr val="bg1"/>
                </a:solidFill>
                <a:effectLst/>
                <a:latin typeface="+mn-lt"/>
              </a:rPr>
              <a:t>Подсветка может быть белая или цветная. </a:t>
            </a:r>
            <a:endParaRPr lang="ru-RU" sz="2000" dirty="0">
              <a:solidFill>
                <a:schemeClr val="bg1"/>
              </a:solidFill>
              <a:effectLst/>
              <a:latin typeface="+mn-lt"/>
            </a:endParaRPr>
          </a:p>
        </p:txBody>
      </p:sp>
      <p:pic>
        <p:nvPicPr>
          <p:cNvPr id="9219" name="Picture 3" descr="K:\мастер класс песок\102NIKON\DSCN615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14500" y="2000250"/>
            <a:ext cx="5948363" cy="446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000" dirty="0" smtClean="0">
                <a:solidFill>
                  <a:schemeClr val="bg1"/>
                </a:solidFill>
                <a:effectLst/>
                <a:latin typeface="+mn-lt"/>
              </a:rPr>
              <a:t>Для индивидуальной работы возможно использование импровизированных индивидуальных (персональных) планшетов.</a:t>
            </a:r>
            <a:endParaRPr lang="ru-RU" sz="2000" dirty="0">
              <a:solidFill>
                <a:schemeClr val="bg1"/>
              </a:solidFill>
              <a:effectLst/>
              <a:latin typeface="+mn-lt"/>
            </a:endParaRPr>
          </a:p>
        </p:txBody>
      </p:sp>
      <p:pic>
        <p:nvPicPr>
          <p:cNvPr id="10243" name="Picture 2" descr="K:\мастер класс песок\DSCN610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500188" y="1714500"/>
            <a:ext cx="6167437" cy="46259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54164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000" dirty="0" smtClean="0">
                <a:solidFill>
                  <a:schemeClr val="bg1"/>
                </a:solidFill>
                <a:effectLst/>
                <a:latin typeface="+mn-lt"/>
              </a:rPr>
              <a:t>Большой интерес в качестве материала для художественного творчества детей вызывает цветной песок. Это удивительный материал для создания «насыпных» картин, приятный на ощупь, пластичный и красочный, позволяет легко воплотить самые фантастические замыслы.</a:t>
            </a:r>
            <a:endParaRPr lang="ru-RU" sz="2000" dirty="0">
              <a:solidFill>
                <a:schemeClr val="bg1"/>
              </a:solidFill>
              <a:effectLst/>
              <a:latin typeface="+mn-lt"/>
            </a:endParaRPr>
          </a:p>
        </p:txBody>
      </p:sp>
      <p:pic>
        <p:nvPicPr>
          <p:cNvPr id="1126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571625" y="2071688"/>
            <a:ext cx="6000750" cy="450056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2560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 smtClean="0">
                <a:solidFill>
                  <a:schemeClr val="bg1"/>
                </a:solidFill>
                <a:effectLst/>
                <a:latin typeface="Times New Roman"/>
                <a:ea typeface="Calibri"/>
              </a:rPr>
              <a:t>Для придания цвета изображению используется цветной песок в зависимости от темы изобразительной деятельности или детского замысла</a:t>
            </a:r>
            <a:endParaRPr lang="ru-RU" sz="2400" dirty="0">
              <a:solidFill>
                <a:schemeClr val="bg1"/>
              </a:solidFill>
              <a:effectLst/>
            </a:endParaRPr>
          </a:p>
        </p:txBody>
      </p:sp>
      <p:pic>
        <p:nvPicPr>
          <p:cNvPr id="1229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1438" y="2500313"/>
            <a:ext cx="4405312" cy="3357562"/>
          </a:xfrm>
        </p:spPr>
      </p:pic>
      <p:pic>
        <p:nvPicPr>
          <p:cNvPr id="12292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2500313"/>
            <a:ext cx="4452938" cy="3357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Другая 41">
      <a:dk1>
        <a:sysClr val="windowText" lastClr="000000"/>
      </a:dk1>
      <a:lt1>
        <a:sysClr val="window" lastClr="FFFFFF"/>
      </a:lt1>
      <a:dk2>
        <a:srgbClr val="FFFF65"/>
      </a:dk2>
      <a:lt2>
        <a:srgbClr val="C9C2D1"/>
      </a:lt2>
      <a:accent1>
        <a:srgbClr val="FFFF00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1555</TotalTime>
  <Words>549</Words>
  <Application>Microsoft Office PowerPoint</Application>
  <PresentationFormat>Экран (4:3)</PresentationFormat>
  <Paragraphs>57</Paragraphs>
  <Slides>47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47</vt:i4>
      </vt:variant>
    </vt:vector>
  </HeadingPairs>
  <TitlesOfParts>
    <vt:vector size="54" baseType="lpstr">
      <vt:lpstr>Arial</vt:lpstr>
      <vt:lpstr>Times New Roman</vt:lpstr>
      <vt:lpstr>Wingdings 2</vt:lpstr>
      <vt:lpstr>Wingdings</vt:lpstr>
      <vt:lpstr>Wingdings 3</vt:lpstr>
      <vt:lpstr>Calibri</vt:lpstr>
      <vt:lpstr>Апекс</vt:lpstr>
      <vt:lpstr>«Развитие творческого, нравственного, эмоционального  потенциала детей поcредством песочной терапии».   </vt:lpstr>
      <vt:lpstr>В одном мгновении видеть вечность,  Огромный мир - в зерне песка, В единой горсти - бесконечность  И небо - в чашечке цветка.                                                                             Уильям Блейк  </vt:lpstr>
      <vt:lpstr>Песок - один из первых материалов, который ребёнок использует для самостоятельной деятельности: в песочнице, на пляже, в специальной ёмкости. Песок – это уникальная возможность исследовать свой внутренний мир, манипуляции с песком дают ощущения свободы, безопасности и самовыражения. Взаимодействие с песком – одно из популярных в мире направлений арт-терапии.</vt:lpstr>
      <vt:lpstr>Основоположники</vt:lpstr>
      <vt:lpstr>Рисование песком на стекле в последнее время стало очень популярным занятием. Для работы нужны столы со стеклянной поверхностью и подсветкой.</vt:lpstr>
      <vt:lpstr>Подсветка может быть белая или цветная. </vt:lpstr>
      <vt:lpstr>Для индивидуальной работы возможно использование импровизированных индивидуальных (персональных) планшетов.</vt:lpstr>
      <vt:lpstr>Большой интерес в качестве материала для художественного творчества детей вызывает цветной песок. Это удивительный материал для создания «насыпных» картин, приятный на ощупь, пластичный и красочный, позволяет легко воплотить самые фантастические замыслы.</vt:lpstr>
      <vt:lpstr>Для придания цвета изображению используется цветной песок в зависимости от темы изобразительной деятельности или детского замысла</vt:lpstr>
      <vt:lpstr>При изображении одной картины можно использовать несколько цветов, но "раскрашивать", таким образом, рисунок целесообразно в конце обучения, когда дошкольники полностью овладеют техникой рисования песком.</vt:lpstr>
      <vt:lpstr>.  Песок можно окрасить самостоятельно с помощью пищевых красителей и гуаши</vt:lpstr>
      <vt:lpstr>Вместо песка можно использовать другие сыпучие материалы: соль, манку, рис, молотый кофе. </vt:lpstr>
      <vt:lpstr>Засыпать фон можно так же с помощью ситечка.  </vt:lpstr>
      <vt:lpstr>Фон может быть как светлым, т.е. без песка, так и темным – когда все засыпано сыпучим материалом.</vt:lpstr>
      <vt:lpstr>Презентация PowerPoint</vt:lpstr>
      <vt:lpstr>Рисование кулаком</vt:lpstr>
      <vt:lpstr>Рисование ладонью</vt:lpstr>
      <vt:lpstr>Рисование ребром большого пальца</vt:lpstr>
      <vt:lpstr>Рисование щепотью</vt:lpstr>
      <vt:lpstr>Рисование мизинцами</vt:lpstr>
      <vt:lpstr>Рисование одним пальцем</vt:lpstr>
      <vt:lpstr>Одновременное использование нескольких пальцев</vt:lpstr>
      <vt:lpstr>Симметрично двумя руками</vt:lpstr>
      <vt:lpstr>Отсечение лишнего</vt:lpstr>
      <vt:lpstr>Насыпание из кулачка </vt:lpstr>
      <vt:lpstr>Чтобы разнообразить детскую  творческую деятельность, детям предлагаются различные инструменты, а  так же природный и бросовый материалы </vt:lpstr>
      <vt:lpstr>Рисование мячами с разной фактурой</vt:lpstr>
      <vt:lpstr>Рисование инструментами с зубчиками</vt:lpstr>
      <vt:lpstr>Рисование с использованием формочек для выпечки</vt:lpstr>
      <vt:lpstr>Рисование с использованием шаблонов</vt:lpstr>
      <vt:lpstr> Рисование с использованием трафаретов</vt:lpstr>
      <vt:lpstr>Рисование с использованием прозрачных трафаретов</vt:lpstr>
      <vt:lpstr>Рисование с использованием игрушек</vt:lpstr>
      <vt:lpstr>Рисование с использованием природного и бросового материала</vt:lpstr>
      <vt:lpstr>Рисование с использованием природного и бросового материала</vt:lpstr>
      <vt:lpstr>Обучение технике рисования песком проводится малыми группами </vt:lpstr>
      <vt:lpstr>Творческие сеансы проводятся в форме сказки или игры</vt:lpstr>
      <vt:lpstr>  Создавать песочные картины можно и на бумаге. Существуют различные способы рисования.    </vt:lpstr>
      <vt:lpstr>На заранее подготовленной песчаной поверхности при помощи красок.</vt:lpstr>
      <vt:lpstr>На лист картона наносят ровным слоем клей ПВА, засыпают песком (манкой), стряхивают лишний песок, на получившейся поверхности рисуют эскиз, затем раскрашивают гуашью </vt:lpstr>
      <vt:lpstr>Цветным песком при помощи клея ПВА.</vt:lpstr>
      <vt:lpstr>На картоне делают эскиз будущей композиции (можно использовать готовые раскраски), наносят клей на элементы работы, которые будут одинакового цвета, посыпают участки песком нужного цвета, стряхивают лишний</vt:lpstr>
      <vt:lpstr>Цветным песком при помощи двухстороннего скотча, возможно использование фабричных изделий  </vt:lpstr>
      <vt:lpstr>На лист картона приклеивают скотч, убирают защитный слой, рисуют маркером эскиз, поочерёдно засыпают свободные участки, не забывая стряхивать лишний</vt:lpstr>
      <vt:lpstr>Кроме плоских рисунков можно создавать объемные композиции с помощью цветного песка. Для этого используются различные стеклянные сосуды, которые заполняются цветным песком. </vt:lpstr>
      <vt:lpstr>Песком можно рисовать не только по бумаге, но и декорировать различные поделки. Используют эту технику в украшении рамочек для фото, елочных игрушек, готовых поделок из бумаги, глины, пластика.  </vt:lpstr>
      <vt:lpstr>Спасибо за внимание 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Рисование песком</dc:title>
  <dc:creator>sanya</dc:creator>
  <cp:lastModifiedBy>Павел</cp:lastModifiedBy>
  <cp:revision>157</cp:revision>
  <dcterms:created xsi:type="dcterms:W3CDTF">2013-09-30T16:47:17Z</dcterms:created>
  <dcterms:modified xsi:type="dcterms:W3CDTF">2014-03-30T15:39:50Z</dcterms:modified>
</cp:coreProperties>
</file>