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84" r:id="rId7"/>
    <p:sldId id="265" r:id="rId8"/>
    <p:sldId id="266" r:id="rId9"/>
    <p:sldId id="267" r:id="rId10"/>
    <p:sldId id="278" r:id="rId11"/>
    <p:sldId id="285" r:id="rId12"/>
    <p:sldId id="277" r:id="rId13"/>
    <p:sldId id="286" r:id="rId14"/>
    <p:sldId id="279" r:id="rId15"/>
    <p:sldId id="268" r:id="rId16"/>
    <p:sldId id="270" r:id="rId17"/>
    <p:sldId id="271" r:id="rId18"/>
    <p:sldId id="287" r:id="rId19"/>
    <p:sldId id="272" r:id="rId20"/>
    <p:sldId id="288" r:id="rId21"/>
    <p:sldId id="283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лег" initials="О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3300"/>
    <a:srgbClr val="00FF99"/>
    <a:srgbClr val="FFFF66"/>
    <a:srgbClr val="66FF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30" autoAdjust="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76;&#1084;&#1080;&#1085;&#1080;&#1089;&#1090;&#1088;&#1072;&#1090;&#1086;&#1088;\Desktop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76;&#1084;&#1080;&#1085;&#1080;&#1089;&#1090;&#1088;&#1072;&#1090;&#1086;&#1088;\Desktop\&#1051;&#1080;&#1089;&#1090;%20Microsoft%20Office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76;&#1084;&#1080;&#1085;&#1080;&#1089;&#1090;&#1088;&#1072;&#1090;&#1086;&#1088;\Desktop\&#1051;&#1080;&#1089;&#1090;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76;&#1084;&#1080;&#1085;&#1080;&#1089;&#1090;&#1088;&#1072;&#1090;&#1086;&#1088;\Desktop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сентябрь 2011 г.</c:v>
                </c:pt>
              </c:strCache>
            </c:strRef>
          </c:tx>
          <c:invertIfNegative val="0"/>
          <c:cat>
            <c:multiLvlStrRef>
              <c:f>Лист1!$B$1:$D$2</c:f>
              <c:multiLvlStrCache>
                <c:ptCount val="3"/>
                <c:lvl>
                  <c:pt idx="0">
                    <c:v>высокий</c:v>
                  </c:pt>
                  <c:pt idx="1">
                    <c:v>средний</c:v>
                  </c:pt>
                  <c:pt idx="2">
                    <c:v>низкий</c:v>
                  </c:pt>
                </c:lvl>
                <c:lvl>
                  <c:pt idx="0">
                    <c:v>Уровень восприятия</c:v>
                  </c:pt>
                </c:lvl>
              </c:multiLvlStrCache>
            </c:multiLvl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май 2012 г.</c:v>
                </c:pt>
              </c:strCache>
            </c:strRef>
          </c:tx>
          <c:invertIfNegative val="0"/>
          <c:cat>
            <c:multiLvlStrRef>
              <c:f>Лист1!$B$1:$D$2</c:f>
              <c:multiLvlStrCache>
                <c:ptCount val="3"/>
                <c:lvl>
                  <c:pt idx="0">
                    <c:v>высокий</c:v>
                  </c:pt>
                  <c:pt idx="1">
                    <c:v>средний</c:v>
                  </c:pt>
                  <c:pt idx="2">
                    <c:v>низкий</c:v>
                  </c:pt>
                </c:lvl>
                <c:lvl>
                  <c:pt idx="0">
                    <c:v>Уровень восприятия</c:v>
                  </c:pt>
                </c:lvl>
              </c:multiLvlStrCache>
            </c:multiLvl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6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7202584"/>
        <c:axId val="197203368"/>
        <c:axId val="254045120"/>
      </c:bar3DChart>
      <c:catAx>
        <c:axId val="1972025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7203368"/>
        <c:crosses val="autoZero"/>
        <c:auto val="1"/>
        <c:lblAlgn val="ctr"/>
        <c:lblOffset val="100"/>
        <c:noMultiLvlLbl val="0"/>
      </c:catAx>
      <c:valAx>
        <c:axId val="197203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7202584"/>
        <c:crosses val="autoZero"/>
        <c:crossBetween val="between"/>
      </c:valAx>
      <c:serAx>
        <c:axId val="254045120"/>
        <c:scaling>
          <c:orientation val="minMax"/>
        </c:scaling>
        <c:delete val="1"/>
        <c:axPos val="b"/>
        <c:majorTickMark val="out"/>
        <c:minorTickMark val="none"/>
        <c:tickLblPos val="nextTo"/>
        <c:crossAx val="197203368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сентябрь 2011 г.</c:v>
                </c:pt>
              </c:strCache>
            </c:strRef>
          </c:tx>
          <c:invertIfNegative val="0"/>
          <c:cat>
            <c:multiLvlStrRef>
              <c:f>Лист1!$B$1:$D$2</c:f>
              <c:multiLvlStrCache>
                <c:ptCount val="3"/>
                <c:lvl>
                  <c:pt idx="0">
                    <c:v>высокий</c:v>
                  </c:pt>
                  <c:pt idx="1">
                    <c:v>средний</c:v>
                  </c:pt>
                  <c:pt idx="2">
                    <c:v>низкий</c:v>
                  </c:pt>
                </c:lvl>
                <c:lvl>
                  <c:pt idx="0">
                    <c:v>Уровень восприятия</c:v>
                  </c:pt>
                </c:lvl>
              </c:multiLvlStrCache>
            </c:multiLvl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май 2012 г.</c:v>
                </c:pt>
              </c:strCache>
            </c:strRef>
          </c:tx>
          <c:invertIfNegative val="0"/>
          <c:cat>
            <c:multiLvlStrRef>
              <c:f>Лист1!$B$1:$D$2</c:f>
              <c:multiLvlStrCache>
                <c:ptCount val="3"/>
                <c:lvl>
                  <c:pt idx="0">
                    <c:v>высокий</c:v>
                  </c:pt>
                  <c:pt idx="1">
                    <c:v>средний</c:v>
                  </c:pt>
                  <c:pt idx="2">
                    <c:v>низкий</c:v>
                  </c:pt>
                </c:lvl>
                <c:lvl>
                  <c:pt idx="0">
                    <c:v>Уровень восприятия</c:v>
                  </c:pt>
                </c:lvl>
              </c:multiLvlStrCache>
            </c:multiLvl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6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1474352"/>
        <c:axId val="311473960"/>
        <c:axId val="311667472"/>
      </c:bar3DChart>
      <c:catAx>
        <c:axId val="311474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11473960"/>
        <c:crosses val="autoZero"/>
        <c:auto val="1"/>
        <c:lblAlgn val="ctr"/>
        <c:lblOffset val="100"/>
        <c:noMultiLvlLbl val="0"/>
      </c:catAx>
      <c:valAx>
        <c:axId val="311473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11474352"/>
        <c:crosses val="autoZero"/>
        <c:crossBetween val="between"/>
      </c:valAx>
      <c:serAx>
        <c:axId val="311667472"/>
        <c:scaling>
          <c:orientation val="minMax"/>
        </c:scaling>
        <c:delete val="0"/>
        <c:axPos val="b"/>
        <c:majorTickMark val="out"/>
        <c:minorTickMark val="none"/>
        <c:tickLblPos val="nextTo"/>
        <c:crossAx val="311473960"/>
        <c:crosses val="autoZero"/>
      </c:serAx>
    </c:plotArea>
    <c:legend>
      <c:legendPos val="r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сентябрь 2011 г.</c:v>
                </c:pt>
              </c:strCache>
            </c:strRef>
          </c:tx>
          <c:invertIfNegative val="0"/>
          <c:cat>
            <c:multiLvlStrRef>
              <c:f>Лист1!$B$1:$D$2</c:f>
              <c:multiLvlStrCache>
                <c:ptCount val="3"/>
                <c:lvl>
                  <c:pt idx="0">
                    <c:v>высокий</c:v>
                  </c:pt>
                  <c:pt idx="1">
                    <c:v>средний</c:v>
                  </c:pt>
                  <c:pt idx="2">
                    <c:v>низкий</c:v>
                  </c:pt>
                </c:lvl>
                <c:lvl>
                  <c:pt idx="0">
                    <c:v>Уровень восприятия</c:v>
                  </c:pt>
                </c:lvl>
              </c:multiLvlStrCache>
            </c:multiLvl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май 2012 г.</c:v>
                </c:pt>
              </c:strCache>
            </c:strRef>
          </c:tx>
          <c:invertIfNegative val="0"/>
          <c:cat>
            <c:multiLvlStrRef>
              <c:f>Лист1!$B$1:$D$2</c:f>
              <c:multiLvlStrCache>
                <c:ptCount val="3"/>
                <c:lvl>
                  <c:pt idx="0">
                    <c:v>высокий</c:v>
                  </c:pt>
                  <c:pt idx="1">
                    <c:v>средний</c:v>
                  </c:pt>
                  <c:pt idx="2">
                    <c:v>низкий</c:v>
                  </c:pt>
                </c:lvl>
                <c:lvl>
                  <c:pt idx="0">
                    <c:v>Уровень восприятия</c:v>
                  </c:pt>
                </c:lvl>
              </c:multiLvlStrCache>
            </c:multiLvl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6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1468864"/>
        <c:axId val="311466904"/>
        <c:axId val="311665352"/>
      </c:bar3DChart>
      <c:catAx>
        <c:axId val="3114688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11466904"/>
        <c:crosses val="autoZero"/>
        <c:auto val="1"/>
        <c:lblAlgn val="ctr"/>
        <c:lblOffset val="100"/>
        <c:noMultiLvlLbl val="0"/>
      </c:catAx>
      <c:valAx>
        <c:axId val="311466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11468864"/>
        <c:crosses val="autoZero"/>
        <c:crossBetween val="between"/>
      </c:valAx>
      <c:serAx>
        <c:axId val="311665352"/>
        <c:scaling>
          <c:orientation val="minMax"/>
        </c:scaling>
        <c:delete val="0"/>
        <c:axPos val="b"/>
        <c:majorTickMark val="out"/>
        <c:minorTickMark val="none"/>
        <c:tickLblPos val="nextTo"/>
        <c:crossAx val="311466904"/>
        <c:crosses val="autoZero"/>
      </c:serAx>
    </c:plotArea>
    <c:legend>
      <c:legendPos val="r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771482906524366E-2"/>
          <c:y val="2.2361071984126013E-2"/>
          <c:w val="0.51197707881941024"/>
          <c:h val="0.7601673050440856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сентябрь 2011 г.</c:v>
                </c:pt>
              </c:strCache>
            </c:strRef>
          </c:tx>
          <c:invertIfNegative val="0"/>
          <c:cat>
            <c:multiLvlStrRef>
              <c:f>Лист1!$B$1:$D$2</c:f>
              <c:multiLvlStrCache>
                <c:ptCount val="3"/>
                <c:lvl>
                  <c:pt idx="0">
                    <c:v>высокий</c:v>
                  </c:pt>
                  <c:pt idx="1">
                    <c:v>средний</c:v>
                  </c:pt>
                  <c:pt idx="2">
                    <c:v>низкий</c:v>
                  </c:pt>
                </c:lvl>
                <c:lvl>
                  <c:pt idx="0">
                    <c:v>Уровень восприятия</c:v>
                  </c:pt>
                </c:lvl>
              </c:multiLvlStrCache>
            </c:multiLvl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май 2012 г.</c:v>
                </c:pt>
              </c:strCache>
            </c:strRef>
          </c:tx>
          <c:invertIfNegative val="0"/>
          <c:cat>
            <c:multiLvlStrRef>
              <c:f>Лист1!$B$1:$D$2</c:f>
              <c:multiLvlStrCache>
                <c:ptCount val="3"/>
                <c:lvl>
                  <c:pt idx="0">
                    <c:v>высокий</c:v>
                  </c:pt>
                  <c:pt idx="1">
                    <c:v>средний</c:v>
                  </c:pt>
                  <c:pt idx="2">
                    <c:v>низкий</c:v>
                  </c:pt>
                </c:lvl>
                <c:lvl>
                  <c:pt idx="0">
                    <c:v>Уровень восприятия</c:v>
                  </c:pt>
                </c:lvl>
              </c:multiLvlStrCache>
            </c:multiLvl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6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1471608"/>
        <c:axId val="311472000"/>
        <c:axId val="311667048"/>
      </c:bar3DChart>
      <c:catAx>
        <c:axId val="311471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11472000"/>
        <c:crosses val="autoZero"/>
        <c:auto val="1"/>
        <c:lblAlgn val="ctr"/>
        <c:lblOffset val="100"/>
        <c:noMultiLvlLbl val="0"/>
      </c:catAx>
      <c:valAx>
        <c:axId val="3114720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11471608"/>
        <c:crosses val="autoZero"/>
        <c:crossBetween val="between"/>
      </c:valAx>
      <c:serAx>
        <c:axId val="311667048"/>
        <c:scaling>
          <c:orientation val="minMax"/>
        </c:scaling>
        <c:delete val="0"/>
        <c:axPos val="b"/>
        <c:majorTickMark val="out"/>
        <c:minorTickMark val="none"/>
        <c:tickLblPos val="nextTo"/>
        <c:crossAx val="311472000"/>
        <c:crosses val="autoZero"/>
      </c:serAx>
    </c:plotArea>
    <c:legend>
      <c:legendPos val="r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04-17T18:14:13.453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D634455-5F2A-4084-BE4D-89E770AA6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616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F42AB1-0A89-4406-81DF-D28FCC3A2577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070143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C8635-3832-4EEE-B87C-ED3DDD0A1B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156A7-5CD7-4707-9DE9-3012FA83D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F00D85-51C8-4CBC-AA1D-1F382829B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4C2F8-3143-40E2-ADEC-F485AE0384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8BECB-A035-4D44-BB1C-3E754B63F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39E29-8079-4FEA-A52E-7A7F12530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26ED3-C3C8-4538-BD1C-22E6620823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B9785-5960-4562-9F7B-F395C9D080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18C90-E1AB-4890-88FC-1D9B083E4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8BB76-A770-48C3-973B-F4F67B775B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2DF1F-1FF3-4A16-AAB7-4F19FB8EB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E33C6-2934-49F7-AF24-BBD9D36D2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40BCC-02D1-48FD-ACFE-7900ED553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C357E-D1A1-4594-BB83-7FE2634D4A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132E3-0C04-4183-B956-2E6486D1A8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99"/>
            </a:gs>
            <a:gs pos="100000">
              <a:srgbClr val="FFFF66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DBC2A60-115D-4ED7-8450-B756F8FCAB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>
    <p:comb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3929063" y="4572000"/>
            <a:ext cx="5072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CC"/>
                </a:solidFill>
                <a:latin typeface="Bookman Old Style" pitchFamily="18" charset="0"/>
              </a:rPr>
              <a:t>Автор: Носикова Елена Валентиновна</a:t>
            </a:r>
          </a:p>
          <a:p>
            <a:pPr algn="ctr"/>
            <a:r>
              <a:rPr lang="ru-RU" b="1">
                <a:solidFill>
                  <a:srgbClr val="0033CC"/>
                </a:solidFill>
                <a:latin typeface="Bookman Old Style" pitchFamily="18" charset="0"/>
              </a:rPr>
              <a:t>воспитатель 1 младшей группы МБДОУ «Детский сад №17»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71500" y="500063"/>
            <a:ext cx="7929563" cy="344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0033CC"/>
                </a:solidFill>
                <a:latin typeface="Asessor" pitchFamily="82" charset="0"/>
              </a:rPr>
              <a:t>Формирование</a:t>
            </a:r>
          </a:p>
          <a:p>
            <a:pPr algn="ctr"/>
            <a:r>
              <a:rPr lang="ru-RU" sz="4400" b="1">
                <a:solidFill>
                  <a:srgbClr val="0033CC"/>
                </a:solidFill>
                <a:latin typeface="Asessor" pitchFamily="82" charset="0"/>
              </a:rPr>
              <a:t>сенсомоторных навыков</a:t>
            </a:r>
          </a:p>
          <a:p>
            <a:pPr algn="ctr"/>
            <a:r>
              <a:rPr lang="ru-RU" sz="4400" b="1">
                <a:solidFill>
                  <a:srgbClr val="0033CC"/>
                </a:solidFill>
                <a:latin typeface="Asessor" pitchFamily="82" charset="0"/>
              </a:rPr>
              <a:t>через игровую деятельность</a:t>
            </a:r>
          </a:p>
          <a:p>
            <a:pPr algn="ctr"/>
            <a:r>
              <a:rPr lang="ru-RU" sz="4400" b="1">
                <a:solidFill>
                  <a:srgbClr val="0033CC"/>
                </a:solidFill>
                <a:latin typeface="Asessor" pitchFamily="82" charset="0"/>
              </a:rPr>
              <a:t>у детей 3-его года жизни</a:t>
            </a:r>
          </a:p>
          <a:p>
            <a:pPr algn="ctr">
              <a:spcBef>
                <a:spcPct val="50000"/>
              </a:spcBef>
            </a:pPr>
            <a:endParaRPr lang="ru-RU" sz="2800" b="1">
              <a:solidFill>
                <a:srgbClr val="0033CC"/>
              </a:solidFill>
              <a:latin typeface="Bookman Old Style" pitchFamily="18" charset="0"/>
            </a:endParaRPr>
          </a:p>
        </p:txBody>
      </p:sp>
      <p:pic>
        <p:nvPicPr>
          <p:cNvPr id="6148" name="Picture 5" descr="D:\фото\дети\SL270930.JPG"/>
          <p:cNvPicPr>
            <a:picLocks noChangeAspect="1" noChangeArrowheads="1"/>
          </p:cNvPicPr>
          <p:nvPr/>
        </p:nvPicPr>
        <p:blipFill>
          <a:blip r:embed="rId2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3538538"/>
            <a:ext cx="3643312" cy="2671762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250825" y="357188"/>
            <a:ext cx="8642350" cy="1714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Impact"/>
              </a:rPr>
              <a:t>Формирование представлений</a:t>
            </a:r>
          </a:p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Impact"/>
              </a:rPr>
              <a:t>о цвете, форме и размере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FF"/>
              </a:solidFill>
              <a:latin typeface="Impact"/>
            </a:endParaRPr>
          </a:p>
        </p:txBody>
      </p:sp>
      <p:pic>
        <p:nvPicPr>
          <p:cNvPr id="16387" name="Picture 5" descr="D:\фото\дети\IMG_3874.JPG"/>
          <p:cNvPicPr>
            <a:picLocks noChangeAspect="1" noChangeArrowheads="1"/>
          </p:cNvPicPr>
          <p:nvPr/>
        </p:nvPicPr>
        <p:blipFill>
          <a:blip r:embed="rId2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290" y="3714752"/>
            <a:ext cx="3636866" cy="2727328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6388" name="Picture 6" descr="D:\фото\дети\IMG_3883.JPG"/>
          <p:cNvPicPr>
            <a:picLocks noChangeAspect="1" noChangeArrowheads="1"/>
          </p:cNvPicPr>
          <p:nvPr/>
        </p:nvPicPr>
        <p:blipFill>
          <a:blip r:embed="rId3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174" y="1785926"/>
            <a:ext cx="2794064" cy="3000379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6389" name="Picture 5" descr="D:\фото\дети\IMG_387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5" y="3929066"/>
            <a:ext cx="3725796" cy="2571768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2"/>
          <p:cNvSpPr>
            <a:spLocks noChangeArrowheads="1" noChangeShapeType="1" noTextEdit="1"/>
          </p:cNvSpPr>
          <p:nvPr/>
        </p:nvSpPr>
        <p:spPr bwMode="auto">
          <a:xfrm>
            <a:off x="500034" y="500042"/>
            <a:ext cx="8286808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31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Конструирование по подражанию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44034" name="Picture 2" descr="D:\фото\дети\IMG_389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643182"/>
            <a:ext cx="4421307" cy="3227336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pic>
        <p:nvPicPr>
          <p:cNvPr id="44035" name="Picture 3" descr="D:\фото\дети\IMG_39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3344" y="2643182"/>
            <a:ext cx="3693497" cy="321471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1187450" y="333375"/>
            <a:ext cx="6911975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Занимательное дело</a:t>
            </a:r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20487" name="Picture 7" descr="D:\фото\дети\IMG_387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643050"/>
            <a:ext cx="3714913" cy="2786082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</a:ln>
        </p:spPr>
      </p:pic>
      <p:pic>
        <p:nvPicPr>
          <p:cNvPr id="20488" name="Picture 8" descr="D:\фото\дети\IMG_388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2357430"/>
            <a:ext cx="4803381" cy="4084592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9" name="Picture 9" descr="SANY2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571612"/>
            <a:ext cx="4196264" cy="3148015"/>
          </a:xfrm>
          <a:prstGeom prst="rect">
            <a:avLst/>
          </a:prstGeom>
          <a:noFill/>
          <a:ln w="57150">
            <a:solidFill>
              <a:srgbClr val="FF6600"/>
            </a:solidFill>
            <a:prstDash val="sysDot"/>
            <a:miter lim="800000"/>
            <a:headEnd/>
            <a:tailEnd/>
          </a:ln>
        </p:spPr>
      </p:pic>
      <p:pic>
        <p:nvPicPr>
          <p:cNvPr id="25605" name="Picture 5" descr="SANY200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3429000"/>
            <a:ext cx="3270131" cy="3214686"/>
          </a:xfrm>
          <a:prstGeom prst="rect">
            <a:avLst/>
          </a:prstGeom>
          <a:noFill/>
          <a:ln w="57150" cap="rnd">
            <a:solidFill>
              <a:srgbClr val="0000FF"/>
            </a:solidFill>
            <a:prstDash val="sysDot"/>
            <a:miter lim="800000"/>
            <a:headEnd/>
            <a:tailEnd/>
          </a:ln>
        </p:spPr>
      </p:pic>
      <p:sp>
        <p:nvSpPr>
          <p:cNvPr id="25602" name="WordArt 2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79422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008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Самостоятельная деятельность детей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100000">
                    <a:srgbClr val="0080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11" name="Picture 9" descr="D:\фото\дети\IMG_3868.JPG"/>
          <p:cNvPicPr>
            <a:picLocks noChangeAspect="1" noChangeArrowheads="1"/>
          </p:cNvPicPr>
          <p:nvPr/>
        </p:nvPicPr>
        <p:blipFill>
          <a:blip r:embed="rId4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500174"/>
            <a:ext cx="4012658" cy="3143248"/>
          </a:xfrm>
          <a:prstGeom prst="rect">
            <a:avLst/>
          </a:prstGeom>
          <a:noFill/>
          <a:ln w="38100">
            <a:solidFill>
              <a:srgbClr val="FF3300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 noTextEdit="1"/>
          </p:cNvSpPr>
          <p:nvPr/>
        </p:nvSpPr>
        <p:spPr bwMode="auto">
          <a:xfrm>
            <a:off x="428596" y="285728"/>
            <a:ext cx="8358246" cy="14827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008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Совместная деятельность</a:t>
            </a:r>
          </a:p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008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 ходе режимных моментов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100000">
                    <a:srgbClr val="0080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21519" name="Picture 15" descr="D:\фото\дети\мы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785926"/>
            <a:ext cx="3118879" cy="277987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</p:pic>
      <p:pic>
        <p:nvPicPr>
          <p:cNvPr id="21520" name="Picture 16" descr="D:\фото\дети\IMG_390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2340" y="2000240"/>
            <a:ext cx="3004501" cy="3286148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</p:pic>
      <p:pic>
        <p:nvPicPr>
          <p:cNvPr id="21521" name="Picture 17" descr="D:\фото\дети\IMG_389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050" y="3929066"/>
            <a:ext cx="3714776" cy="286843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10" descr="F:\DCIM\101MSDCF\DSC028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1071546"/>
            <a:ext cx="3598862" cy="3641729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684213" y="260350"/>
            <a:ext cx="7848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Arial Black"/>
              </a:rPr>
              <a:t>Работа с родителями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14282" y="1196974"/>
            <a:ext cx="442915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-консультации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-родительские собрания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-семинары-практикумы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-тематические </a:t>
            </a:r>
            <a:r>
              <a:rPr lang="ru-RU" sz="2400" b="1" dirty="0" smtClean="0">
                <a:solidFill>
                  <a:srgbClr val="FF0066"/>
                </a:solidFill>
                <a:latin typeface="Bookman Old Style" pitchFamily="18" charset="0"/>
              </a:rPr>
              <a:t>выставки</a:t>
            </a:r>
            <a:endParaRPr lang="ru-RU" sz="2400" b="1" dirty="0">
              <a:solidFill>
                <a:srgbClr val="FF0066"/>
              </a:solidFill>
              <a:latin typeface="Bookman Old Style" pitchFamily="18" charset="0"/>
            </a:endParaRPr>
          </a:p>
        </p:txBody>
      </p:sp>
      <p:pic>
        <p:nvPicPr>
          <p:cNvPr id="17416" name="Picture 8" descr="C:\Users\Администратор\Desktop\DSC0109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3429000"/>
            <a:ext cx="4429156" cy="3156946"/>
          </a:xfrm>
          <a:prstGeom prst="rect">
            <a:avLst/>
          </a:prstGeom>
          <a:noFill/>
          <a:ln w="38100">
            <a:solidFill>
              <a:srgbClr val="006600"/>
            </a:solidFill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7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8280400" cy="9207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FFFF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Результаты диагностики</a:t>
            </a:r>
          </a:p>
        </p:txBody>
      </p:sp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2411413" y="1341438"/>
            <a:ext cx="3581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Arial"/>
                <a:cs typeface="Arial"/>
              </a:rPr>
              <a:t>Цветовой гнозис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5" name="Rectangle 6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6" name="Rectangle 7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8" name="Rectangle 9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9" name="Rectangle 10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0" name="Rectangle 11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1" name="Rectangle 12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2" name="Rectangle 13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3" name="Rectangle 14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4" name="Rectangle 15"/>
          <p:cNvSpPr>
            <a:spLocks noChangeArrowheads="1"/>
          </p:cNvSpPr>
          <p:nvPr/>
        </p:nvSpPr>
        <p:spPr bwMode="auto">
          <a:xfrm>
            <a:off x="457200" y="274638"/>
            <a:ext cx="8229600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3200"/>
          </a:p>
        </p:txBody>
      </p:sp>
      <p:sp>
        <p:nvSpPr>
          <p:cNvPr id="2065" name="Rectangle 16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714348" y="2057400"/>
          <a:ext cx="7786742" cy="4443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WordArt 7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8280400" cy="9207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FFFF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Результаты диагностики</a:t>
            </a:r>
          </a:p>
        </p:txBody>
      </p:sp>
      <p:sp>
        <p:nvSpPr>
          <p:cNvPr id="17411" name="WordArt 3"/>
          <p:cNvSpPr>
            <a:spLocks noChangeArrowheads="1" noChangeShapeType="1" noTextEdit="1"/>
          </p:cNvSpPr>
          <p:nvPr/>
        </p:nvSpPr>
        <p:spPr bwMode="auto">
          <a:xfrm>
            <a:off x="2195513" y="1412875"/>
            <a:ext cx="4191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Arial"/>
                <a:cs typeface="Arial"/>
              </a:rPr>
              <a:t>Восприятие формы</a:t>
            </a: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2" name="Rectangle 9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3" name="Rectangle 10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5" name="Rectangle 12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6" name="Rectangle 13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7" name="Rectangle 14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8" name="Rectangle 15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9" name="Rectangle 16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90" name="Rectangle 17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642910" y="2000240"/>
          <a:ext cx="7715288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7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8280400" cy="9207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FFFF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Результаты диагностики</a:t>
            </a:r>
          </a:p>
        </p:txBody>
      </p:sp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2411412" y="1285860"/>
            <a:ext cx="4232290" cy="5794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Arial"/>
                <a:cs typeface="Arial"/>
              </a:rPr>
              <a:t>Восприятие размера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9900"/>
              </a:solidFill>
              <a:latin typeface="Arial"/>
              <a:cs typeface="Arial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5" name="Rectangle 6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6" name="Rectangle 7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7" name="Rectangle 8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8" name="Rectangle 9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9" name="Rectangle 10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0" name="Rectangle 11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1" name="Rectangle 12"/>
          <p:cNvSpPr>
            <a:spLocks noChangeArrowheads="1"/>
          </p:cNvSpPr>
          <p:nvPr/>
        </p:nvSpPr>
        <p:spPr bwMode="auto">
          <a:xfrm>
            <a:off x="0" y="2614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2" name="Rectangle 13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3" name="Rectangle 14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4" name="Rectangle 15"/>
          <p:cNvSpPr>
            <a:spLocks noChangeArrowheads="1"/>
          </p:cNvSpPr>
          <p:nvPr/>
        </p:nvSpPr>
        <p:spPr bwMode="auto">
          <a:xfrm>
            <a:off x="457200" y="274638"/>
            <a:ext cx="8229600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3200"/>
          </a:p>
        </p:txBody>
      </p:sp>
      <p:sp>
        <p:nvSpPr>
          <p:cNvPr id="2065" name="Rectangle 16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928662" y="1928802"/>
          <a:ext cx="764386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WordArt 7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8280400" cy="9207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FFFF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Результаты диагностики</a:t>
            </a:r>
          </a:p>
        </p:txBody>
      </p:sp>
      <p:sp>
        <p:nvSpPr>
          <p:cNvPr id="18435" name="WordArt 3"/>
          <p:cNvSpPr>
            <a:spLocks noChangeArrowheads="1" noChangeShapeType="1" noTextEdit="1"/>
          </p:cNvSpPr>
          <p:nvPr/>
        </p:nvSpPr>
        <p:spPr bwMode="auto">
          <a:xfrm>
            <a:off x="571472" y="1428736"/>
            <a:ext cx="820896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Arial"/>
                <a:cs typeface="Arial"/>
              </a:rPr>
              <a:t>Развитие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Arial"/>
                <a:cs typeface="Arial"/>
              </a:rPr>
              <a:t>мелкой 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Arial"/>
                <a:cs typeface="Arial"/>
              </a:rPr>
              <a:t>моторики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9900"/>
              </a:solidFill>
              <a:latin typeface="Arial"/>
              <a:cs typeface="Arial"/>
            </a:endParaRPr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2" name="Rectangle 5"/>
          <p:cNvSpPr>
            <a:spLocks noChangeArrowheads="1"/>
          </p:cNvSpPr>
          <p:nvPr/>
        </p:nvSpPr>
        <p:spPr bwMode="auto">
          <a:xfrm>
            <a:off x="0" y="2566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0" y="2566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4" name="Rectangle 7"/>
          <p:cNvSpPr>
            <a:spLocks noChangeArrowheads="1"/>
          </p:cNvSpPr>
          <p:nvPr/>
        </p:nvSpPr>
        <p:spPr bwMode="auto">
          <a:xfrm>
            <a:off x="0" y="2566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5" name="Rectangle 8"/>
          <p:cNvSpPr>
            <a:spLocks noChangeArrowheads="1"/>
          </p:cNvSpPr>
          <p:nvPr/>
        </p:nvSpPr>
        <p:spPr bwMode="auto">
          <a:xfrm>
            <a:off x="0" y="2566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6" name="Rectangle 9"/>
          <p:cNvSpPr>
            <a:spLocks noChangeArrowheads="1"/>
          </p:cNvSpPr>
          <p:nvPr/>
        </p:nvSpPr>
        <p:spPr bwMode="auto">
          <a:xfrm>
            <a:off x="0" y="2566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7" name="Rectangle 10"/>
          <p:cNvSpPr>
            <a:spLocks noChangeArrowheads="1"/>
          </p:cNvSpPr>
          <p:nvPr/>
        </p:nvSpPr>
        <p:spPr bwMode="auto">
          <a:xfrm>
            <a:off x="0" y="2566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2566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9" name="Rectangle 12"/>
          <p:cNvSpPr>
            <a:spLocks noChangeArrowheads="1"/>
          </p:cNvSpPr>
          <p:nvPr/>
        </p:nvSpPr>
        <p:spPr bwMode="auto">
          <a:xfrm>
            <a:off x="0" y="2566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10" name="Rectangle 13"/>
          <p:cNvSpPr>
            <a:spLocks noChangeArrowheads="1"/>
          </p:cNvSpPr>
          <p:nvPr/>
        </p:nvSpPr>
        <p:spPr bwMode="auto">
          <a:xfrm>
            <a:off x="0" y="2566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857224" y="2000240"/>
          <a:ext cx="6929486" cy="485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779463"/>
            <a:ext cx="3887788" cy="52927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651500" y="549275"/>
            <a:ext cx="45370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00FF"/>
                </a:solidFill>
                <a:latin typeface="Bookman Old Style" pitchFamily="18" charset="0"/>
              </a:rPr>
              <a:t>Сенсорное развитие - 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435600" y="1773238"/>
            <a:ext cx="3240088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это развитие восприятия и формирование представлений о внешних свойствах предметов: их форме, цвете, величине, положении в пространстве, а также запахе, вкусе и т.д.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864399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Adventure" pitchFamily="2" charset="0"/>
                <a:cs typeface="Angsana New" pitchFamily="18" charset="-34"/>
              </a:rPr>
              <a:t>В результате</a:t>
            </a:r>
          </a:p>
          <a:p>
            <a:pPr algn="ctr"/>
            <a:r>
              <a:rPr lang="ru-RU" sz="4000" b="1" dirty="0" smtClean="0">
                <a:latin typeface="Adventure" pitchFamily="2" charset="0"/>
                <a:cs typeface="Angsana New" pitchFamily="18" charset="-34"/>
              </a:rPr>
              <a:t>систематической работы</a:t>
            </a:r>
          </a:p>
          <a:p>
            <a:pPr algn="ctr"/>
            <a:r>
              <a:rPr lang="ru-RU" sz="4000" b="1" dirty="0" smtClean="0">
                <a:latin typeface="Adventure" pitchFamily="2" charset="0"/>
                <a:cs typeface="Angsana New" pitchFamily="18" charset="-34"/>
              </a:rPr>
              <a:t>по </a:t>
            </a:r>
            <a:r>
              <a:rPr lang="ru-RU" sz="4000" b="1" dirty="0">
                <a:latin typeface="Adventure" pitchFamily="2" charset="0"/>
                <a:cs typeface="Angsana New" pitchFamily="18" charset="-34"/>
              </a:rPr>
              <a:t>сенсорному </a:t>
            </a:r>
            <a:r>
              <a:rPr lang="ru-RU" sz="4000" b="1" dirty="0" smtClean="0">
                <a:latin typeface="Adventure" pitchFamily="2" charset="0"/>
                <a:cs typeface="Angsana New" pitchFamily="18" charset="-34"/>
              </a:rPr>
              <a:t>воспитанию</a:t>
            </a:r>
          </a:p>
          <a:p>
            <a:pPr algn="ctr"/>
            <a:r>
              <a:rPr lang="ru-RU" sz="4000" b="1" dirty="0" smtClean="0">
                <a:latin typeface="Adventure" pitchFamily="2" charset="0"/>
                <a:cs typeface="Angsana New" pitchFamily="18" charset="-34"/>
              </a:rPr>
              <a:t>детей </a:t>
            </a:r>
            <a:r>
              <a:rPr lang="ru-RU" sz="4000" b="1" dirty="0">
                <a:latin typeface="Adventure" pitchFamily="2" charset="0"/>
                <a:cs typeface="Angsana New" pitchFamily="18" charset="-34"/>
              </a:rPr>
              <a:t>раннего </a:t>
            </a:r>
            <a:r>
              <a:rPr lang="ru-RU" sz="4000" b="1" dirty="0" smtClean="0">
                <a:latin typeface="Adventure" pitchFamily="2" charset="0"/>
                <a:cs typeface="Angsana New" pitchFamily="18" charset="-34"/>
              </a:rPr>
              <a:t>возраста</a:t>
            </a:r>
          </a:p>
          <a:p>
            <a:pPr algn="ctr"/>
            <a:r>
              <a:rPr lang="ru-RU" sz="4000" b="1" dirty="0" smtClean="0">
                <a:latin typeface="Adventure" pitchFamily="2" charset="0"/>
                <a:cs typeface="Angsana New" pitchFamily="18" charset="-34"/>
              </a:rPr>
              <a:t>у </a:t>
            </a:r>
            <a:r>
              <a:rPr lang="ru-RU" sz="4000" b="1" dirty="0">
                <a:latin typeface="Adventure" pitchFamily="2" charset="0"/>
                <a:cs typeface="Angsana New" pitchFamily="18" charset="-34"/>
              </a:rPr>
              <a:t>них оказывается сформированными умения и </a:t>
            </a:r>
            <a:r>
              <a:rPr lang="ru-RU" sz="4000" b="1" dirty="0" smtClean="0">
                <a:latin typeface="Adventure" pitchFamily="2" charset="0"/>
                <a:cs typeface="Angsana New" pitchFamily="18" charset="-34"/>
              </a:rPr>
              <a:t>навыки,</a:t>
            </a:r>
          </a:p>
          <a:p>
            <a:pPr algn="ctr"/>
            <a:r>
              <a:rPr lang="ru-RU" sz="4000" b="1" dirty="0" smtClean="0">
                <a:latin typeface="Adventure" pitchFamily="2" charset="0"/>
                <a:cs typeface="Angsana New" pitchFamily="18" charset="-34"/>
              </a:rPr>
              <a:t>свидетельствующие </a:t>
            </a:r>
            <a:r>
              <a:rPr lang="ru-RU" sz="4000" b="1" dirty="0">
                <a:latin typeface="Adventure" pitchFamily="2" charset="0"/>
                <a:cs typeface="Angsana New" pitchFamily="18" charset="-34"/>
              </a:rPr>
              <a:t>о соответствующем уровне </a:t>
            </a:r>
            <a:r>
              <a:rPr lang="ru-RU" sz="4000" b="1" dirty="0" smtClean="0">
                <a:latin typeface="Adventure" pitchFamily="2" charset="0"/>
                <a:cs typeface="Angsana New" pitchFamily="18" charset="-34"/>
              </a:rPr>
              <a:t>сформированности</a:t>
            </a:r>
          </a:p>
          <a:p>
            <a:pPr algn="ctr"/>
            <a:r>
              <a:rPr lang="ru-RU" sz="4000" b="1" dirty="0" smtClean="0">
                <a:latin typeface="Adventure" pitchFamily="2" charset="0"/>
                <a:cs typeface="Angsana New" pitchFamily="18" charset="-34"/>
              </a:rPr>
              <a:t>сенсорно-моторных навыков</a:t>
            </a:r>
            <a:endParaRPr lang="ru-RU" sz="4000" b="1" dirty="0">
              <a:latin typeface="Adventure" pitchFamily="2" charset="0"/>
              <a:cs typeface="Angsana New" pitchFamily="18" charset="-34"/>
            </a:endParaRPr>
          </a:p>
        </p:txBody>
      </p:sp>
    </p:spTree>
  </p:cSld>
  <p:clrMapOvr>
    <a:masterClrMapping/>
  </p:clrMapOvr>
  <p:transition spd="med"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2"/>
          <p:cNvSpPr>
            <a:spLocks noChangeArrowheads="1" noChangeShapeType="1" noTextEdit="1"/>
          </p:cNvSpPr>
          <p:nvPr/>
        </p:nvSpPr>
        <p:spPr bwMode="auto">
          <a:xfrm>
            <a:off x="971550" y="476250"/>
            <a:ext cx="6696075" cy="38274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100000">
                      <a:srgbClr val="FFA061"/>
                    </a:gs>
                  </a:gsLst>
                  <a:lin ang="5400000" scaled="1"/>
                </a:gradFill>
                <a:latin typeface="Impact"/>
              </a:rPr>
              <a:t>Спасибо 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100000">
                      <a:srgbClr val="FFA061"/>
                    </a:gs>
                  </a:gsLst>
                  <a:lin ang="5400000" scaled="1"/>
                </a:gradFill>
                <a:latin typeface="Impact"/>
              </a:rPr>
              <a:t>за внимание!</a:t>
            </a:r>
          </a:p>
        </p:txBody>
      </p:sp>
      <p:pic>
        <p:nvPicPr>
          <p:cNvPr id="29699" name="Picture 11" descr="логический доми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4365625"/>
            <a:ext cx="245745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15" descr="гусеница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4652963"/>
            <a:ext cx="2003425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3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3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20713"/>
            <a:ext cx="4378325" cy="5832475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</p:pic>
      <p:sp>
        <p:nvSpPr>
          <p:cNvPr id="8195" name="Text Box 8"/>
          <p:cNvSpPr txBox="1">
            <a:spLocks noChangeArrowheads="1"/>
          </p:cNvSpPr>
          <p:nvPr/>
        </p:nvSpPr>
        <p:spPr bwMode="auto">
          <a:xfrm>
            <a:off x="5076825" y="908050"/>
            <a:ext cx="381635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ru-RU" sz="3600" b="1">
                <a:solidFill>
                  <a:srgbClr val="0033CC"/>
                </a:solidFill>
                <a:latin typeface="Bookman Old Style" pitchFamily="18" charset="0"/>
              </a:rPr>
              <a:t>Сенсорное воспитание</a:t>
            </a:r>
            <a:r>
              <a:rPr lang="ru-RU" sz="2500" b="1">
                <a:solidFill>
                  <a:srgbClr val="0033CC"/>
                </a:solidFill>
                <a:latin typeface="Bookman Old Style" pitchFamily="18" charset="0"/>
              </a:rPr>
              <a:t> –</a:t>
            </a:r>
            <a:r>
              <a:rPr lang="ru-RU" sz="2500" b="1">
                <a:solidFill>
                  <a:srgbClr val="0033CC"/>
                </a:solidFill>
              </a:rPr>
              <a:t>целенаправленное совершенствование, развитие у детей сенсорных процессов (ощущений, восприятий, представлений)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23850" y="357188"/>
            <a:ext cx="8748713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oor Richard" pitchFamily="18" charset="0"/>
              </a:rPr>
              <a:t>Целью</a:t>
            </a:r>
            <a:r>
              <a:rPr lang="ru-RU" sz="32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Poor Richard" pitchFamily="18" charset="0"/>
              </a:rPr>
              <a:t> </a:t>
            </a:r>
            <a:r>
              <a:rPr lang="ru-RU" sz="32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dirty="0">
                <a:solidFill>
                  <a:srgbClr val="3333FF"/>
                </a:solidFill>
                <a:latin typeface="Poor Richard" pitchFamily="18" charset="0"/>
              </a:rPr>
              <a:t>сенсорного воспитания является формирование способов чувственного познания и совершенствования ощущений и восприятий.</a:t>
            </a:r>
          </a:p>
          <a:p>
            <a:pPr>
              <a:spcBef>
                <a:spcPct val="50000"/>
              </a:spcBef>
              <a:defRPr/>
            </a:pPr>
            <a:r>
              <a:rPr lang="ru-RU" sz="800" dirty="0">
                <a:effectLst>
                  <a:outerShdw blurRad="38100" dist="38100" dir="2700000" algn="tl">
                    <a:srgbClr val="FFFFFF"/>
                  </a:outerShdw>
                </a:effectLst>
                <a:latin typeface="Poor Richard" pitchFamily="18" charset="0"/>
              </a:rPr>
              <a:t> </a:t>
            </a:r>
            <a:endParaRPr lang="ru-RU" sz="8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defRPr/>
            </a:pP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oor Richard" pitchFamily="18" charset="0"/>
              </a:rPr>
              <a:t>Задачи сенсорного воспитания:</a:t>
            </a:r>
          </a:p>
          <a:p>
            <a:pPr algn="just">
              <a:lnSpc>
                <a:spcPct val="135000"/>
              </a:lnSpc>
              <a:buClr>
                <a:srgbClr val="FF3300"/>
              </a:buClr>
              <a:buFont typeface="Wingdings" pitchFamily="2" charset="2"/>
              <a:buChar char="Ø"/>
              <a:defRPr/>
            </a:pPr>
            <a:r>
              <a:rPr lang="ru-RU" sz="2400" dirty="0">
                <a:latin typeface="Poor Richard" pitchFamily="18" charset="0"/>
              </a:rPr>
              <a:t>  </a:t>
            </a:r>
            <a:r>
              <a:rPr lang="ru-RU" sz="2600" b="1" dirty="0">
                <a:solidFill>
                  <a:srgbClr val="0000B4"/>
                </a:solidFill>
                <a:latin typeface="Poor Richard" pitchFamily="18" charset="0"/>
              </a:rPr>
              <a:t>Формирование у детей систем </a:t>
            </a:r>
            <a:r>
              <a:rPr lang="ru-RU" sz="2600" b="1" dirty="0" err="1">
                <a:solidFill>
                  <a:srgbClr val="0000B4"/>
                </a:solidFill>
                <a:latin typeface="Poor Richard" pitchFamily="18" charset="0"/>
              </a:rPr>
              <a:t>перцептивных</a:t>
            </a:r>
            <a:r>
              <a:rPr lang="ru-RU" sz="2600" b="1" dirty="0">
                <a:solidFill>
                  <a:srgbClr val="0000B4"/>
                </a:solidFill>
                <a:latin typeface="Poor Richard" pitchFamily="18" charset="0"/>
              </a:rPr>
              <a:t> действий</a:t>
            </a:r>
          </a:p>
          <a:p>
            <a:pPr algn="just">
              <a:lnSpc>
                <a:spcPct val="135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600" b="1" dirty="0">
                <a:solidFill>
                  <a:srgbClr val="0000B4"/>
                </a:solidFill>
                <a:latin typeface="Poor Richard" pitchFamily="18" charset="0"/>
              </a:rPr>
              <a:t>   Формирование у детей систем сенсорных эталонов </a:t>
            </a:r>
          </a:p>
          <a:p>
            <a:pPr algn="just">
              <a:lnSpc>
                <a:spcPct val="135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600" b="1" dirty="0">
                <a:solidFill>
                  <a:srgbClr val="0000B4"/>
                </a:solidFill>
                <a:latin typeface="Poor Richard" pitchFamily="18" charset="0"/>
              </a:rPr>
              <a:t>  Формирование у детей умений самостоятельно применять системы </a:t>
            </a:r>
            <a:r>
              <a:rPr lang="ru-RU" sz="2600" b="1" dirty="0" err="1">
                <a:solidFill>
                  <a:srgbClr val="0000B4"/>
                </a:solidFill>
                <a:latin typeface="Poor Richard" pitchFamily="18" charset="0"/>
              </a:rPr>
              <a:t>перцептивных</a:t>
            </a:r>
            <a:r>
              <a:rPr lang="ru-RU" sz="2600" b="1" dirty="0">
                <a:solidFill>
                  <a:srgbClr val="0000B4"/>
                </a:solidFill>
                <a:latin typeface="Poor Richard" pitchFamily="18" charset="0"/>
              </a:rPr>
              <a:t> действий и системы эталонов в практической и познавательной деятельности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684213" y="4508500"/>
            <a:ext cx="2735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latin typeface="Poor Richard" pitchFamily="18" charset="0"/>
            </a:endParaRPr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1042988" y="4508500"/>
            <a:ext cx="3313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latin typeface="Poor Richard" pitchFamily="18" charset="0"/>
            </a:endParaRPr>
          </a:p>
        </p:txBody>
      </p:sp>
      <p:sp>
        <p:nvSpPr>
          <p:cNvPr id="9221" name="Text Box 10"/>
          <p:cNvSpPr txBox="1">
            <a:spLocks noChangeArrowheads="1"/>
          </p:cNvSpPr>
          <p:nvPr/>
        </p:nvSpPr>
        <p:spPr bwMode="auto">
          <a:xfrm>
            <a:off x="755650" y="4365625"/>
            <a:ext cx="2447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latin typeface="Poor Richard" pitchFamily="18" charset="0"/>
            </a:endParaRPr>
          </a:p>
        </p:txBody>
      </p:sp>
      <p:pic>
        <p:nvPicPr>
          <p:cNvPr id="9222" name="Picture 11" descr="логический домик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25" y="5564188"/>
            <a:ext cx="1655763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Text Box 12"/>
          <p:cNvSpPr txBox="1">
            <a:spLocks noChangeArrowheads="1"/>
          </p:cNvSpPr>
          <p:nvPr/>
        </p:nvSpPr>
        <p:spPr bwMode="auto">
          <a:xfrm>
            <a:off x="3492500" y="4437063"/>
            <a:ext cx="331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latin typeface="Poor Richard" pitchFamily="18" charset="0"/>
            </a:endParaRPr>
          </a:p>
        </p:txBody>
      </p:sp>
      <p:pic>
        <p:nvPicPr>
          <p:cNvPr id="9224" name="Picture 13" descr="юла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1857375"/>
            <a:ext cx="10096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Text Box 14"/>
          <p:cNvSpPr txBox="1">
            <a:spLocks noChangeArrowheads="1"/>
          </p:cNvSpPr>
          <p:nvPr/>
        </p:nvSpPr>
        <p:spPr bwMode="auto">
          <a:xfrm>
            <a:off x="6227763" y="4581525"/>
            <a:ext cx="2520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latin typeface="Poor Richard" pitchFamily="18" charset="0"/>
            </a:endParaRPr>
          </a:p>
        </p:txBody>
      </p:sp>
      <p:pic>
        <p:nvPicPr>
          <p:cNvPr id="9226" name="Picture 15" descr="гусеница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88" y="528637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-757238" y="333375"/>
            <a:ext cx="1065847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0000FF"/>
                </a:solidFill>
                <a:latin typeface="Bookman Old Style" pitchFamily="18" charset="0"/>
              </a:rPr>
              <a:t>Эталонная система</a:t>
            </a:r>
          </a:p>
        </p:txBody>
      </p:sp>
      <p:sp>
        <p:nvSpPr>
          <p:cNvPr id="10243" name="Rectangle 3" descr="Розовая тисненая бумага"/>
          <p:cNvSpPr>
            <a:spLocks noChangeArrowheads="1"/>
          </p:cNvSpPr>
          <p:nvPr/>
        </p:nvSpPr>
        <p:spPr bwMode="auto">
          <a:xfrm>
            <a:off x="539750" y="1700213"/>
            <a:ext cx="1800225" cy="7921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11188" y="1916113"/>
            <a:ext cx="1512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8000"/>
                </a:solidFill>
                <a:latin typeface="Bookman Old Style" pitchFamily="18" charset="0"/>
              </a:rPr>
              <a:t>Цвета</a:t>
            </a:r>
          </a:p>
        </p:txBody>
      </p:sp>
      <p:sp>
        <p:nvSpPr>
          <p:cNvPr id="10245" name="Rectangle 5" descr="Розовая тисненая бумага"/>
          <p:cNvSpPr>
            <a:spLocks noChangeArrowheads="1"/>
          </p:cNvSpPr>
          <p:nvPr/>
        </p:nvSpPr>
        <p:spPr bwMode="auto">
          <a:xfrm>
            <a:off x="539750" y="3573463"/>
            <a:ext cx="1800225" cy="7921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39750" y="3789363"/>
            <a:ext cx="1655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8000"/>
                </a:solidFill>
                <a:latin typeface="Bookman Old Style" pitchFamily="18" charset="0"/>
              </a:rPr>
              <a:t>Формы</a:t>
            </a:r>
          </a:p>
        </p:txBody>
      </p:sp>
      <p:sp>
        <p:nvSpPr>
          <p:cNvPr id="10247" name="Rectangle 7" descr="Розовая тисненая бумага"/>
          <p:cNvSpPr>
            <a:spLocks noChangeArrowheads="1"/>
          </p:cNvSpPr>
          <p:nvPr/>
        </p:nvSpPr>
        <p:spPr bwMode="auto">
          <a:xfrm>
            <a:off x="539750" y="5516563"/>
            <a:ext cx="1800225" cy="7921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11188" y="5661025"/>
            <a:ext cx="1657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8000"/>
                </a:solidFill>
                <a:latin typeface="Bookman Old Style" pitchFamily="18" charset="0"/>
              </a:rPr>
              <a:t>Величины</a:t>
            </a:r>
          </a:p>
        </p:txBody>
      </p:sp>
      <p:sp>
        <p:nvSpPr>
          <p:cNvPr id="10249" name="Oval 9"/>
          <p:cNvSpPr>
            <a:spLocks noChangeArrowheads="1"/>
          </p:cNvSpPr>
          <p:nvPr/>
        </p:nvSpPr>
        <p:spPr bwMode="auto">
          <a:xfrm>
            <a:off x="2571750" y="1857375"/>
            <a:ext cx="792163" cy="431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Oval 11"/>
          <p:cNvSpPr>
            <a:spLocks noChangeArrowheads="1"/>
          </p:cNvSpPr>
          <p:nvPr/>
        </p:nvSpPr>
        <p:spPr bwMode="auto">
          <a:xfrm>
            <a:off x="4643438" y="1857375"/>
            <a:ext cx="792162" cy="431800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Oval 12"/>
          <p:cNvSpPr>
            <a:spLocks noChangeArrowheads="1"/>
          </p:cNvSpPr>
          <p:nvPr/>
        </p:nvSpPr>
        <p:spPr bwMode="auto">
          <a:xfrm>
            <a:off x="5643563" y="1857375"/>
            <a:ext cx="792162" cy="4318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2" name="Oval 13"/>
          <p:cNvSpPr>
            <a:spLocks noChangeArrowheads="1"/>
          </p:cNvSpPr>
          <p:nvPr/>
        </p:nvSpPr>
        <p:spPr bwMode="auto">
          <a:xfrm>
            <a:off x="3571875" y="1857375"/>
            <a:ext cx="792163" cy="431800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3" name="Oval 16"/>
          <p:cNvSpPr>
            <a:spLocks noChangeArrowheads="1"/>
          </p:cNvSpPr>
          <p:nvPr/>
        </p:nvSpPr>
        <p:spPr bwMode="auto">
          <a:xfrm>
            <a:off x="6715125" y="1857375"/>
            <a:ext cx="792163" cy="431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4" name="Oval 17"/>
          <p:cNvSpPr>
            <a:spLocks noChangeArrowheads="1"/>
          </p:cNvSpPr>
          <p:nvPr/>
        </p:nvSpPr>
        <p:spPr bwMode="auto">
          <a:xfrm>
            <a:off x="7715250" y="1854200"/>
            <a:ext cx="792163" cy="431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5" name="Oval 18"/>
          <p:cNvSpPr>
            <a:spLocks noChangeArrowheads="1"/>
          </p:cNvSpPr>
          <p:nvPr/>
        </p:nvSpPr>
        <p:spPr bwMode="auto">
          <a:xfrm>
            <a:off x="2928938" y="3357563"/>
            <a:ext cx="1157287" cy="1079500"/>
          </a:xfrm>
          <a:prstGeom prst="ellipse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6" name="Rectangle 20"/>
          <p:cNvSpPr>
            <a:spLocks noChangeArrowheads="1"/>
          </p:cNvSpPr>
          <p:nvPr/>
        </p:nvSpPr>
        <p:spPr bwMode="auto">
          <a:xfrm>
            <a:off x="4857750" y="3357563"/>
            <a:ext cx="1127125" cy="1004887"/>
          </a:xfrm>
          <a:prstGeom prst="rect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7" name="AutoShape 21"/>
          <p:cNvSpPr>
            <a:spLocks noChangeArrowheads="1"/>
          </p:cNvSpPr>
          <p:nvPr/>
        </p:nvSpPr>
        <p:spPr bwMode="auto">
          <a:xfrm>
            <a:off x="6858000" y="3357563"/>
            <a:ext cx="1143000" cy="1004887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8" name="AutoShape 23"/>
          <p:cNvSpPr>
            <a:spLocks noChangeArrowheads="1"/>
          </p:cNvSpPr>
          <p:nvPr/>
        </p:nvSpPr>
        <p:spPr bwMode="auto">
          <a:xfrm>
            <a:off x="3348038" y="5229225"/>
            <a:ext cx="1214437" cy="1214438"/>
          </a:xfrm>
          <a:prstGeom prst="cube">
            <a:avLst>
              <a:gd name="adj" fmla="val 25000"/>
            </a:avLst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9" name="AutoShape 24"/>
          <p:cNvSpPr>
            <a:spLocks noChangeArrowheads="1"/>
          </p:cNvSpPr>
          <p:nvPr/>
        </p:nvSpPr>
        <p:spPr bwMode="auto">
          <a:xfrm>
            <a:off x="5580063" y="5445125"/>
            <a:ext cx="854075" cy="863600"/>
          </a:xfrm>
          <a:prstGeom prst="cube">
            <a:avLst>
              <a:gd name="adj" fmla="val 25000"/>
            </a:avLst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60" name="AutoShape 25"/>
          <p:cNvSpPr>
            <a:spLocks noChangeArrowheads="1"/>
          </p:cNvSpPr>
          <p:nvPr/>
        </p:nvSpPr>
        <p:spPr bwMode="auto">
          <a:xfrm>
            <a:off x="7380288" y="5661025"/>
            <a:ext cx="504825" cy="504825"/>
          </a:xfrm>
          <a:prstGeom prst="cube">
            <a:avLst>
              <a:gd name="adj" fmla="val 25000"/>
            </a:avLst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ru-RU" b="1" smtClean="0">
                <a:solidFill>
                  <a:srgbClr val="0000FF"/>
                </a:solidFill>
                <a:latin typeface="Bookman Old Style" pitchFamily="18" charset="0"/>
              </a:rPr>
              <a:t>Актуальность темы исследования: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50" cy="4525963"/>
          </a:xfrm>
        </p:spPr>
        <p:txBody>
          <a:bodyPr/>
          <a:lstStyle/>
          <a:p>
            <a:r>
              <a:rPr lang="ru-RU" smtClean="0"/>
              <a:t>Совершенствование и развитие сенсорных процессов затруднено. Детям трудно одновременно решать несколько задач восприятия в процессе различного рода действий с  предметами.</a:t>
            </a:r>
          </a:p>
          <a:p>
            <a:r>
              <a:rPr lang="ru-RU" smtClean="0"/>
              <a:t>Готовность ребенка к школьному обучению в значительной мере зависит от его сенсорного развития.</a:t>
            </a:r>
          </a:p>
          <a:p>
            <a:endParaRPr lang="ru-RU" smtClean="0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"/>
          <p:cNvSpPr>
            <a:spLocks noChangeArrowheads="1"/>
          </p:cNvSpPr>
          <p:nvPr/>
        </p:nvSpPr>
        <p:spPr bwMode="auto">
          <a:xfrm>
            <a:off x="0" y="1547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>
              <a:latin typeface="Poor Richard" pitchFamily="18" charset="0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714500" y="4143375"/>
            <a:ext cx="23034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oor Richard" pitchFamily="18" charset="0"/>
              </a:rPr>
              <a:t>Д/и «Спрячь мышку»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000625" y="4143375"/>
            <a:ext cx="28082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oor Richard" pitchFamily="18" charset="0"/>
              </a:rPr>
              <a:t>Д/и «Нарядим солнышко»</a:t>
            </a:r>
          </a:p>
        </p:txBody>
      </p:sp>
      <p:sp>
        <p:nvSpPr>
          <p:cNvPr id="12293" name="WordArt 7"/>
          <p:cNvSpPr>
            <a:spLocks noChangeArrowheads="1" noChangeShapeType="1" noTextEdit="1"/>
          </p:cNvSpPr>
          <p:nvPr/>
        </p:nvSpPr>
        <p:spPr bwMode="auto">
          <a:xfrm>
            <a:off x="857250" y="428625"/>
            <a:ext cx="7786688" cy="1143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Дидактические игры</a:t>
            </a:r>
          </a:p>
        </p:txBody>
      </p:sp>
      <p:pic>
        <p:nvPicPr>
          <p:cNvPr id="1229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2000250"/>
            <a:ext cx="2374900" cy="1993900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</p:pic>
      <p:pic>
        <p:nvPicPr>
          <p:cNvPr id="1229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2000250"/>
            <a:ext cx="2376488" cy="1973263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1116013" y="404813"/>
            <a:ext cx="6840537" cy="12652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FF"/>
                </a:solidFill>
                <a:latin typeface="Impact"/>
              </a:rPr>
              <a:t>Создание развивающей среды</a:t>
            </a:r>
          </a:p>
        </p:txBody>
      </p: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3132138" y="2636838"/>
            <a:ext cx="3025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oor Richard" pitchFamily="18" charset="0"/>
              </a:rPr>
              <a:t>Уголок </a:t>
            </a:r>
            <a:r>
              <a:rPr lang="ru-RU" sz="2400" b="1" dirty="0" err="1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oor Richard" pitchFamily="18" charset="0"/>
              </a:rPr>
              <a:t>ряжения</a:t>
            </a:r>
            <a:endParaRPr lang="ru-RU" sz="2400" b="1" dirty="0"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oor Richard" pitchFamily="18" charset="0"/>
            </a:endParaRP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6156325" y="5013325"/>
            <a:ext cx="27368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oor Richard" pitchFamily="18" charset="0"/>
              </a:rPr>
              <a:t>Дидактический стол для игр с песком и водой</a:t>
            </a: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250825" y="5157788"/>
            <a:ext cx="2916238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oor Richard" pitchFamily="18" charset="0"/>
              </a:rPr>
              <a:t>Дидактический </a:t>
            </a:r>
            <a:endParaRPr lang="en-US" sz="2400" b="1" dirty="0"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oor Richard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oor Richard" pitchFamily="18" charset="0"/>
              </a:rPr>
              <a:t>стол по </a:t>
            </a:r>
            <a:r>
              <a:rPr lang="ru-RU" sz="2400" b="1" dirty="0" err="1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oor Richard" pitchFamily="18" charset="0"/>
              </a:rPr>
              <a:t>сенсорике</a:t>
            </a:r>
            <a:endParaRPr lang="ru-RU" sz="2400" b="1" dirty="0"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oor Richard" pitchFamily="18" charset="0"/>
            </a:endParaRP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644900"/>
            <a:ext cx="2665412" cy="2362200"/>
          </a:xfrm>
          <a:prstGeom prst="rect">
            <a:avLst/>
          </a:prstGeom>
          <a:noFill/>
          <a:ln w="38100">
            <a:solidFill>
              <a:srgbClr val="9900CC"/>
            </a:solidFill>
            <a:miter lim="800000"/>
            <a:headEnd/>
            <a:tailEnd/>
          </a:ln>
        </p:spPr>
      </p:pic>
      <p:pic>
        <p:nvPicPr>
          <p:cNvPr id="1331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1928813"/>
            <a:ext cx="2665412" cy="2508250"/>
          </a:xfrm>
          <a:prstGeom prst="rect">
            <a:avLst/>
          </a:prstGeom>
          <a:noFill/>
          <a:ln w="38100">
            <a:solidFill>
              <a:srgbClr val="9900CC"/>
            </a:solidFill>
            <a:miter lim="800000"/>
            <a:headEnd/>
            <a:tailEnd/>
          </a:ln>
        </p:spPr>
      </p:pic>
      <p:pic>
        <p:nvPicPr>
          <p:cNvPr id="13320" name="Picture 2" descr="C:\Users\Администратор\Desktop\Новая папка (2)\Гале\DSCN029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1714500"/>
            <a:ext cx="2546350" cy="3286125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0" y="1547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>
              <a:latin typeface="Poor Richard" pitchFamily="18" charset="0"/>
            </a:endParaRPr>
          </a:p>
        </p:txBody>
      </p:sp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142844" y="500042"/>
            <a:ext cx="892971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 dirty="0" smtClean="0">
                <a:solidFill>
                  <a:srgbClr val="0000FF"/>
                </a:solidFill>
                <a:latin typeface="Poor Richard" pitchFamily="18" charset="0"/>
              </a:rPr>
              <a:t>Комплекс  игр </a:t>
            </a:r>
            <a:r>
              <a:rPr lang="ru-RU" sz="3200" b="1" i="1" dirty="0">
                <a:solidFill>
                  <a:srgbClr val="0000FF"/>
                </a:solidFill>
                <a:latin typeface="Poor Richard" pitchFamily="18" charset="0"/>
              </a:rPr>
              <a:t>на закрепление цвета, величины, формы и </a:t>
            </a:r>
            <a:r>
              <a:rPr lang="ru-RU" sz="3200" b="1" i="1" dirty="0" smtClean="0">
                <a:solidFill>
                  <a:srgbClr val="0000FF"/>
                </a:solidFill>
                <a:latin typeface="Poor Richard" pitchFamily="18" charset="0"/>
              </a:rPr>
              <a:t>развитие мелкой </a:t>
            </a:r>
            <a:r>
              <a:rPr lang="ru-RU" sz="3200" b="1" i="1" dirty="0">
                <a:solidFill>
                  <a:srgbClr val="0000FF"/>
                </a:solidFill>
                <a:latin typeface="Poor Richard" pitchFamily="18" charset="0"/>
              </a:rPr>
              <a:t>моторики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143125"/>
            <a:ext cx="3973512" cy="30003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2143125"/>
            <a:ext cx="3922712" cy="2941638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298</Words>
  <Application>Microsoft Office PowerPoint</Application>
  <PresentationFormat>Экран (4:3)</PresentationFormat>
  <Paragraphs>61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Adventure</vt:lpstr>
      <vt:lpstr>Angsana New</vt:lpstr>
      <vt:lpstr>Arial</vt:lpstr>
      <vt:lpstr>Arial Black</vt:lpstr>
      <vt:lpstr>Asessor</vt:lpstr>
      <vt:lpstr>Bookman Old Style</vt:lpstr>
      <vt:lpstr>Impact</vt:lpstr>
      <vt:lpstr>Poor Richard</vt:lpstr>
      <vt:lpstr>Times New Roman</vt:lpstr>
      <vt:lpstr>Wingdings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Актуальность темы исследования: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ОЛЕГ</dc:creator>
  <cp:lastModifiedBy>Cеменов Павел</cp:lastModifiedBy>
  <cp:revision>78</cp:revision>
  <dcterms:created xsi:type="dcterms:W3CDTF">2011-10-31T17:14:35Z</dcterms:created>
  <dcterms:modified xsi:type="dcterms:W3CDTF">2013-10-23T13:40:04Z</dcterms:modified>
</cp:coreProperties>
</file>