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3" r:id="rId1"/>
  </p:sldMasterIdLst>
  <p:sldIdLst>
    <p:sldId id="256" r:id="rId2"/>
    <p:sldId id="296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92" r:id="rId16"/>
    <p:sldId id="293" r:id="rId17"/>
    <p:sldId id="270" r:id="rId18"/>
    <p:sldId id="271" r:id="rId19"/>
    <p:sldId id="275" r:id="rId20"/>
    <p:sldId id="273" r:id="rId21"/>
    <p:sldId id="280" r:id="rId22"/>
    <p:sldId id="294" r:id="rId23"/>
    <p:sldId id="295" r:id="rId24"/>
    <p:sldId id="276" r:id="rId25"/>
    <p:sldId id="285" r:id="rId26"/>
    <p:sldId id="282" r:id="rId27"/>
    <p:sldId id="283" r:id="rId28"/>
    <p:sldId id="284" r:id="rId29"/>
    <p:sldId id="281" r:id="rId30"/>
    <p:sldId id="290" r:id="rId31"/>
    <p:sldId id="291" r:id="rId32"/>
    <p:sldId id="288" r:id="rId33"/>
    <p:sldId id="289" r:id="rId34"/>
    <p:sldId id="286" r:id="rId35"/>
    <p:sldId id="287" r:id="rId36"/>
  </p:sldIdLst>
  <p:sldSz cx="9906000" cy="6858000" type="A4"/>
  <p:notesSz cx="6877050" cy="10001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1313" indent="115888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2625" indent="231775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5525" indent="346075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66838" indent="461963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3300"/>
    <a:srgbClr val="0066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15" autoAdjust="0"/>
    <p:restoredTop sz="94660"/>
  </p:normalViewPr>
  <p:slideViewPr>
    <p:cSldViewPr>
      <p:cViewPr varScale="1">
        <p:scale>
          <a:sx n="74" d="100"/>
          <a:sy n="74" d="100"/>
        </p:scale>
        <p:origin x="1380" y="5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412750" y="0"/>
            <a:ext cx="6604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00038" y="0"/>
            <a:ext cx="11271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073150" y="0"/>
            <a:ext cx="196850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236663" y="0"/>
            <a:ext cx="24923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588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5782" tIns="47891" rIns="95782" bIns="47891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906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5782" tIns="47891" rIns="95782" bIns="47891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92551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5782" tIns="47891" rIns="95782" bIns="47891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871663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5782" tIns="47891" rIns="95782" bIns="47891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1557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5782" tIns="47891" rIns="95782" bIns="47891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8726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5782" tIns="47891" rIns="95782" bIns="47891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320800" y="0"/>
            <a:ext cx="8255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60400" y="3429000"/>
            <a:ext cx="140335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419225" y="4867275"/>
            <a:ext cx="695325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181100" y="5500688"/>
            <a:ext cx="149225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803400" y="5788025"/>
            <a:ext cx="296863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2063750" y="4495800"/>
            <a:ext cx="39687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476500" y="3124200"/>
            <a:ext cx="668655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476500" y="5003322"/>
            <a:ext cx="6686550" cy="1371600"/>
          </a:xfrm>
        </p:spPr>
        <p:txBody>
          <a:bodyPr/>
          <a:lstStyle>
            <a:lvl1pPr marL="0" indent="0" algn="l">
              <a:buNone/>
              <a:defRPr sz="1900" b="1">
                <a:solidFill>
                  <a:schemeClr val="tx2"/>
                </a:solidFill>
              </a:defRPr>
            </a:lvl1pPr>
            <a:lvl2pPr marL="478908" indent="0" algn="ctr">
              <a:buNone/>
            </a:lvl2pPr>
            <a:lvl3pPr marL="957816" indent="0" algn="ctr">
              <a:buNone/>
            </a:lvl3pPr>
            <a:lvl4pPr marL="1436724" indent="0" algn="ctr">
              <a:buNone/>
            </a:lvl4pPr>
            <a:lvl5pPr marL="1915631" indent="0" algn="ctr">
              <a:buNone/>
            </a:lvl5pPr>
            <a:lvl6pPr marL="2394539" indent="0" algn="ctr">
              <a:buNone/>
            </a:lvl6pPr>
            <a:lvl7pPr marL="2873447" indent="0" algn="ctr">
              <a:buNone/>
            </a:lvl7pPr>
            <a:lvl8pPr marL="3352355" indent="0" algn="ctr">
              <a:buNone/>
            </a:lvl8pPr>
            <a:lvl9pPr marL="3831263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8507413" y="1157288"/>
            <a:ext cx="2286000" cy="4127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820026" y="4165600"/>
            <a:ext cx="3657600" cy="415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436688" y="4929188"/>
            <a:ext cx="660400" cy="517525"/>
          </a:xfrm>
        </p:spPr>
        <p:txBody>
          <a:bodyPr/>
          <a:lstStyle>
            <a:lvl1pPr>
              <a:defRPr/>
            </a:lvl1pPr>
          </a:lstStyle>
          <a:p>
            <a:fld id="{FBDD9E58-AD6A-40A5-BA0A-49468346966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1980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DDB08-3BD1-418C-BDF3-0A7B31B11D2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494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18161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356585-658C-41D5-8E44-4A6A000D1D6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320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80899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BA33CB3-EDC0-4A09-B6A2-4AC9C6988FA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542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412750" y="0"/>
            <a:ext cx="6604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00038" y="0"/>
            <a:ext cx="11271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073150" y="0"/>
            <a:ext cx="196850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236663" y="0"/>
            <a:ext cx="24923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1588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5782" tIns="47891" rIns="95782" bIns="47891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906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5782" tIns="47891" rIns="95782" bIns="47891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92551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5782" tIns="47891" rIns="95782" bIns="47891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871663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5782" tIns="47891" rIns="95782" bIns="47891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1557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5782" tIns="47891" rIns="95782" bIns="47891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320800" y="0"/>
            <a:ext cx="8255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60400" y="3429000"/>
            <a:ext cx="140335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435100" y="4867275"/>
            <a:ext cx="695325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181100" y="5500688"/>
            <a:ext cx="149225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803400" y="5791200"/>
            <a:ext cx="296863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2035175" y="4479925"/>
            <a:ext cx="39687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855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5782" tIns="47891" rIns="95782" bIns="47891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500" y="2895600"/>
            <a:ext cx="6686550" cy="2053590"/>
          </a:xfrm>
        </p:spPr>
        <p:txBody>
          <a:bodyPr/>
          <a:lstStyle>
            <a:lvl1pPr algn="l">
              <a:buNone/>
              <a:defRPr sz="31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76500" y="5010150"/>
            <a:ext cx="6686550" cy="1371600"/>
          </a:xfrm>
        </p:spPr>
        <p:txBody>
          <a:bodyPr/>
          <a:lstStyle>
            <a:lvl1pPr marL="0" indent="0">
              <a:buNone/>
              <a:defRPr sz="1900" b="1">
                <a:solidFill>
                  <a:schemeClr val="tx2"/>
                </a:solidFill>
              </a:defRPr>
            </a:lvl1pPr>
            <a:lvl2pPr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8504238" y="1154113"/>
            <a:ext cx="2286000" cy="4127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820026" y="4162425"/>
            <a:ext cx="3657600" cy="415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452563" y="4929188"/>
            <a:ext cx="660400" cy="517525"/>
          </a:xfrm>
        </p:spPr>
        <p:txBody>
          <a:bodyPr/>
          <a:lstStyle>
            <a:lvl1pPr>
              <a:defRPr/>
            </a:lvl1pPr>
          </a:lstStyle>
          <a:p>
            <a:fld id="{0A7F78C2-ED31-4618-804A-C22986001D1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3264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396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26102" y="1600200"/>
            <a:ext cx="396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E4A5C3-30CB-41BD-B778-A7B5E3406BA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055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817245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5300" y="2362200"/>
            <a:ext cx="39624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736306" y="2362200"/>
            <a:ext cx="39624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95300" y="1569720"/>
            <a:ext cx="39624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1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705350" y="1569720"/>
            <a:ext cx="39624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1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A1003A-69EB-4243-A2A7-DB055FBD075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447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44D4502-ABEE-4F39-851C-2EE750B4DA4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186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2E2826-EB8C-40F2-911F-39A623653CB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50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5782" tIns="47891" rIns="95782" bIns="47891"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7691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5782" tIns="47891" rIns="95782" bIns="47891"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7" name="Прямая соединительная линия 17"/>
          <p:cNvSpPr>
            <a:spLocks noChangeShapeType="1"/>
          </p:cNvSpPr>
          <p:nvPr/>
        </p:nvSpPr>
        <p:spPr bwMode="auto">
          <a:xfrm>
            <a:off x="6708775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5782" tIns="47891" rIns="95782" bIns="47891"/>
          <a:lstStyle/>
          <a:p>
            <a:endParaRPr lang="ru-RU"/>
          </a:p>
        </p:txBody>
      </p:sp>
      <p:sp>
        <p:nvSpPr>
          <p:cNvPr id="8" name="Прямая соединительная линия 18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5782" tIns="47891" rIns="95782" bIns="47891"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20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5782" tIns="47891" rIns="95782" bIns="47891"/>
          <a:lstStyle/>
          <a:p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836025" y="5715000"/>
            <a:ext cx="595313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915728" y="3181350"/>
            <a:ext cx="6309360" cy="495300"/>
          </a:xfrm>
        </p:spPr>
        <p:txBody>
          <a:bodyPr/>
          <a:lstStyle>
            <a:lvl1pPr algn="l">
              <a:buNone/>
              <a:defRPr sz="21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79970" y="274320"/>
            <a:ext cx="1654302" cy="4983480"/>
          </a:xfrm>
        </p:spPr>
        <p:txBody>
          <a:bodyPr/>
          <a:lstStyle>
            <a:lvl1pPr marL="0" indent="0">
              <a:spcBef>
                <a:spcPts val="419"/>
              </a:spcBef>
              <a:spcAft>
                <a:spcPts val="1047"/>
              </a:spcAft>
              <a:buNone/>
              <a:defRPr sz="1300"/>
            </a:lvl1pPr>
            <a:lvl2pPr>
              <a:buNone/>
              <a:defRPr sz="1300"/>
            </a:lvl2pPr>
            <a:lvl3pPr>
              <a:buNone/>
              <a:defRPr sz="10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30200" y="274320"/>
            <a:ext cx="61087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EB0A3A3-AE3C-4BE7-B0CF-133D693AD06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245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5782" tIns="47891" rIns="95782" bIns="47891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836025" y="5715000"/>
            <a:ext cx="595313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ая соединительная линия 17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5782" tIns="47891" rIns="95782" bIns="47891"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рямая соединительная линия 19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5782" tIns="47891" rIns="95782" bIns="47891"/>
          <a:lstStyle/>
          <a:p>
            <a:endParaRPr lang="ru-RU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7691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5782" tIns="47891" rIns="95782" bIns="47891"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1" name="Прямая соединительная линия 23"/>
          <p:cNvSpPr>
            <a:spLocks noChangeShapeType="1"/>
          </p:cNvSpPr>
          <p:nvPr/>
        </p:nvSpPr>
        <p:spPr bwMode="auto">
          <a:xfrm>
            <a:off x="6708775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5782" tIns="47891" rIns="95782" bIns="47891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892201" y="3181350"/>
            <a:ext cx="6309360" cy="495300"/>
          </a:xfrm>
        </p:spPr>
        <p:txBody>
          <a:bodyPr/>
          <a:lstStyle>
            <a:lvl1pPr algn="l">
              <a:buNone/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68655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4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29614" y="264795"/>
            <a:ext cx="1651000" cy="4956048"/>
          </a:xfrm>
        </p:spPr>
        <p:txBody>
          <a:bodyPr rot="0" spcFirstLastPara="0" vertOverflow="overflow" horzOverflow="overflow" spcCol="287345" rtlCol="0" fromWordArt="0" forceAA="0">
            <a:normAutofit/>
          </a:bodyPr>
          <a:lstStyle>
            <a:lvl1pPr marL="0" indent="0">
              <a:spcBef>
                <a:spcPts val="105"/>
              </a:spcBef>
              <a:spcAft>
                <a:spcPts val="419"/>
              </a:spcAft>
              <a:buFontTx/>
              <a:buNone/>
              <a:defRPr sz="1300"/>
            </a:lvl1pPr>
            <a:lvl2pPr>
              <a:defRPr sz="13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81FCCC5-1DA6-4D6F-BF3B-FBFF1FE62E2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196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5782" tIns="47891" rIns="95782" bIns="47891"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1143000"/>
          </a:xfrm>
          <a:prstGeom prst="rect">
            <a:avLst/>
          </a:prstGeom>
        </p:spPr>
        <p:txBody>
          <a:bodyPr vert="horz" lIns="95782" tIns="47891" rIns="95782" bIns="47891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0899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8306595" y="1066006"/>
            <a:ext cx="2011362" cy="415925"/>
          </a:xfrm>
          <a:prstGeom prst="rect">
            <a:avLst/>
          </a:prstGeom>
        </p:spPr>
        <p:txBody>
          <a:bodyPr vert="horz" lIns="95782" tIns="47891" rIns="95782" bIns="47891" anchor="ctr" anchorCtr="0"/>
          <a:lstStyle>
            <a:lvl1pPr algn="r" eaLnBrk="1" latinLnBrk="0" hangingPunct="1">
              <a:defRPr kumimoji="0" sz="13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7705726" y="3721100"/>
            <a:ext cx="3200400" cy="396875"/>
          </a:xfrm>
          <a:prstGeom prst="rect">
            <a:avLst/>
          </a:prstGeom>
        </p:spPr>
        <p:txBody>
          <a:bodyPr vert="horz" lIns="95782" tIns="47891" rIns="95782" bIns="47891" anchor="ctr" anchorCtr="0"/>
          <a:lstStyle>
            <a:lvl1pPr algn="l" eaLnBrk="1" latinLnBrk="0" hangingPunct="1">
              <a:defRPr kumimoji="0" sz="13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255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5782" tIns="47891" rIns="95782" bIns="47891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32" name="Прямая соединительная линия 8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5782" tIns="47891" rIns="95782" bIns="47891"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34" name="Прямая соединительная линия 10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5782" tIns="47891" rIns="95782" bIns="47891"/>
          <a:lstStyle/>
          <a:p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836025" y="5715000"/>
            <a:ext cx="595313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5782" tIns="47891" rIns="95782" bIns="47891"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805863" y="5734050"/>
            <a:ext cx="660400" cy="520700"/>
          </a:xfrm>
          <a:prstGeom prst="rect">
            <a:avLst/>
          </a:prstGeom>
        </p:spPr>
        <p:txBody>
          <a:bodyPr vert="horz" wrap="square" lIns="95782" tIns="47891" rIns="95782" bIns="47891" numCol="1" anchor="ctr" anchorCtr="0" compatLnSpc="1">
            <a:prstTxWarp prst="textNoShape">
              <a:avLst/>
            </a:prstTxWarp>
          </a:bodyPr>
          <a:lstStyle>
            <a:lvl1pPr algn="ctr">
              <a:defRPr sz="1500" b="1">
                <a:solidFill>
                  <a:srgbClr val="FFFFFF"/>
                </a:solidFill>
              </a:defRPr>
            </a:lvl1pPr>
          </a:lstStyle>
          <a:p>
            <a:fld id="{B2BE466E-BACC-44DE-988A-18F9E4A818B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0" r:id="rId4"/>
    <p:sldLayoutId id="2147484101" r:id="rId5"/>
    <p:sldLayoutId id="2147484108" r:id="rId6"/>
    <p:sldLayoutId id="2147484102" r:id="rId7"/>
    <p:sldLayoutId id="2147484109" r:id="rId8"/>
    <p:sldLayoutId id="2147484110" r:id="rId9"/>
    <p:sldLayoutId id="2147484103" r:id="rId10"/>
    <p:sldLayoutId id="214748410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1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1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1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1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100">
          <a:solidFill>
            <a:schemeClr val="tx2"/>
          </a:solidFill>
          <a:latin typeface="Century Schoolbook" pitchFamily="18" charset="0"/>
        </a:defRPr>
      </a:lvl5pPr>
      <a:lvl6pPr marL="342077" algn="l" rtl="0" fontAlgn="base">
        <a:spcBef>
          <a:spcPct val="0"/>
        </a:spcBef>
        <a:spcAft>
          <a:spcPct val="0"/>
        </a:spcAft>
        <a:defRPr sz="3100">
          <a:solidFill>
            <a:schemeClr val="tx2"/>
          </a:solidFill>
          <a:latin typeface="Century Schoolbook" pitchFamily="18" charset="0"/>
        </a:defRPr>
      </a:lvl6pPr>
      <a:lvl7pPr marL="684154" algn="l" rtl="0" fontAlgn="base">
        <a:spcBef>
          <a:spcPct val="0"/>
        </a:spcBef>
        <a:spcAft>
          <a:spcPct val="0"/>
        </a:spcAft>
        <a:defRPr sz="3100">
          <a:solidFill>
            <a:schemeClr val="tx2"/>
          </a:solidFill>
          <a:latin typeface="Century Schoolbook" pitchFamily="18" charset="0"/>
        </a:defRPr>
      </a:lvl7pPr>
      <a:lvl8pPr marL="1026231" algn="l" rtl="0" fontAlgn="base">
        <a:spcBef>
          <a:spcPct val="0"/>
        </a:spcBef>
        <a:spcAft>
          <a:spcPct val="0"/>
        </a:spcAft>
        <a:defRPr sz="3100">
          <a:solidFill>
            <a:schemeClr val="tx2"/>
          </a:solidFill>
          <a:latin typeface="Century Schoolbook" pitchFamily="18" charset="0"/>
        </a:defRPr>
      </a:lvl8pPr>
      <a:lvl9pPr marL="1368308" algn="l" rtl="0" fontAlgn="base">
        <a:spcBef>
          <a:spcPct val="0"/>
        </a:spcBef>
        <a:spcAft>
          <a:spcPct val="0"/>
        </a:spcAft>
        <a:defRPr sz="3100">
          <a:solidFill>
            <a:schemeClr val="tx2"/>
          </a:solidFill>
          <a:latin typeface="Century Schoolbook" pitchFamily="18" charset="0"/>
        </a:defRPr>
      </a:lvl9pPr>
    </p:titleStyle>
    <p:bodyStyle>
      <a:lvl1pPr marL="285750" indent="-285750" algn="l" rtl="0" eaLnBrk="0" fontAlgn="base" hangingPunct="0">
        <a:spcBef>
          <a:spcPts val="625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68338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57263" indent="-190500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600" indent="-190500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31938" indent="-190500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19850" indent="-191563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107195" indent="-191563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5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394539" indent="-191563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5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681884" indent="-191563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5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789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578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4367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9156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39453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87344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35235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83126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oriya.ru/" TargetMode="External"/><Relationship Id="rId2" Type="http://schemas.openxmlformats.org/officeDocument/2006/relationships/hyperlink" Target="http://&#1084;&#1080;&#1085;&#1086;&#1073;&#1088;&#1085;&#1072;&#1091;&#1082;&#1080;.&#1088;&#1092;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images.yandex.ru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oriya.ru/" TargetMode="External"/><Relationship Id="rId2" Type="http://schemas.openxmlformats.org/officeDocument/2006/relationships/hyperlink" Target="http://&#1084;&#1080;&#1085;&#1086;&#1073;&#1088;&#1085;&#1072;&#1091;&#1082;&#1080;.&#1088;&#1092;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ages.yandex.ru/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93700" y="261938"/>
            <a:ext cx="9359900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285" tIns="36643" rIns="73285" bIns="36643" anchor="ctr">
            <a:spAutoFit/>
          </a:bodyPr>
          <a:lstStyle>
            <a:lvl1pPr defTabSz="7302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302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302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302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302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3025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3025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3025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3025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400" b="1">
                <a:solidFill>
                  <a:srgbClr val="006600"/>
                </a:solidFill>
                <a:latin typeface="Times New Roman" panose="02020603050405020304" pitchFamily="18" charset="0"/>
              </a:rPr>
              <a:t>Канина Ольга Ивановна</a:t>
            </a:r>
          </a:p>
          <a:p>
            <a:pPr algn="ctr" eaLnBrk="1" hangingPunct="1"/>
            <a:r>
              <a:rPr lang="ru-RU" sz="1400" b="1">
                <a:solidFill>
                  <a:srgbClr val="006600"/>
                </a:solidFill>
                <a:latin typeface="Times New Roman" panose="02020603050405020304" pitchFamily="18" charset="0"/>
              </a:rPr>
              <a:t>воспитатель</a:t>
            </a:r>
          </a:p>
          <a:p>
            <a:pPr algn="ctr" eaLnBrk="1" hangingPunct="1"/>
            <a:r>
              <a:rPr lang="ru-RU" sz="1400" b="1">
                <a:solidFill>
                  <a:srgbClr val="006600"/>
                </a:solidFill>
                <a:latin typeface="Times New Roman" panose="02020603050405020304" pitchFamily="18" charset="0"/>
              </a:rPr>
              <a:t>ДОУ № 134 города Липецк</a:t>
            </a:r>
          </a:p>
          <a:p>
            <a:pPr algn="ctr" eaLnBrk="1" hangingPunct="1"/>
            <a:endParaRPr lang="ru-RU" sz="1400" b="1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5" name="Объект 2"/>
          <p:cNvSpPr txBox="1">
            <a:spLocks/>
          </p:cNvSpPr>
          <p:nvPr/>
        </p:nvSpPr>
        <p:spPr bwMode="auto">
          <a:xfrm>
            <a:off x="2665413" y="1052513"/>
            <a:ext cx="481647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82" tIns="47891" rIns="95782" bIns="47891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625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ru-RU" sz="1800" b="1">
                <a:solidFill>
                  <a:schemeClr val="tx2"/>
                </a:solidFill>
                <a:latin typeface="Century Schoolbook" pitchFamily="18" charset="0"/>
                <a:hlinkClick r:id="rId2"/>
              </a:rPr>
              <a:t>Источники </a:t>
            </a:r>
          </a:p>
          <a:p>
            <a:pPr algn="ctr" eaLnBrk="1" hangingPunct="1">
              <a:spcBef>
                <a:spcPts val="625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sz="1800" b="1">
                <a:solidFill>
                  <a:schemeClr val="tx2"/>
                </a:solidFill>
                <a:latin typeface="Century Schoolbook" pitchFamily="18" charset="0"/>
                <a:hlinkClick r:id="rId2"/>
              </a:rPr>
              <a:t>http://</a:t>
            </a:r>
            <a:r>
              <a:rPr lang="ru-RU" sz="1800" b="1">
                <a:solidFill>
                  <a:schemeClr val="tx2"/>
                </a:solidFill>
                <a:latin typeface="Century Schoolbook" pitchFamily="18" charset="0"/>
                <a:hlinkClick r:id="rId2"/>
              </a:rPr>
              <a:t>минобрнауки.рф</a:t>
            </a:r>
            <a:endParaRPr lang="ru-RU" sz="1800" b="1">
              <a:solidFill>
                <a:schemeClr val="tx2"/>
              </a:solidFill>
              <a:latin typeface="Century Schoolbook" pitchFamily="18" charset="0"/>
            </a:endParaRPr>
          </a:p>
          <a:p>
            <a:pPr algn="ctr" eaLnBrk="1" hangingPunct="1">
              <a:spcBef>
                <a:spcPts val="625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sz="1800" b="1">
                <a:solidFill>
                  <a:schemeClr val="tx2"/>
                </a:solidFill>
                <a:latin typeface="Century Schoolbook" pitchFamily="18" charset="0"/>
                <a:hlinkClick r:id="rId3"/>
              </a:rPr>
              <a:t>http://www.teoriya.ru</a:t>
            </a:r>
            <a:endParaRPr lang="ru-RU" sz="1800" b="1">
              <a:solidFill>
                <a:schemeClr val="tx2"/>
              </a:solidFill>
              <a:latin typeface="Century Schoolbook" pitchFamily="18" charset="0"/>
            </a:endParaRPr>
          </a:p>
          <a:p>
            <a:pPr algn="ctr" eaLnBrk="1" hangingPunct="1">
              <a:spcBef>
                <a:spcPts val="625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sz="1800" b="1">
                <a:solidFill>
                  <a:schemeClr val="tx2"/>
                </a:solidFill>
                <a:latin typeface="Century Schoolbook" pitchFamily="18" charset="0"/>
                <a:hlinkClick r:id="rId4"/>
              </a:rPr>
              <a:t>http://images.yandex.ru</a:t>
            </a:r>
            <a:endParaRPr lang="ru-RU" sz="1800" b="1">
              <a:solidFill>
                <a:schemeClr val="tx2"/>
              </a:solidFill>
              <a:latin typeface="Century Schoolbook" pitchFamily="18" charset="0"/>
            </a:endParaRPr>
          </a:p>
          <a:p>
            <a:pPr algn="ctr" eaLnBrk="1" hangingPunct="1">
              <a:spcBef>
                <a:spcPts val="625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ru-RU" sz="1800" b="1">
              <a:solidFill>
                <a:schemeClr val="tx2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685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1.7 формы проекта</a:t>
            </a:r>
            <a:endParaRPr lang="ru-RU" cap="all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387" name="Объект 2"/>
          <p:cNvSpPr>
            <a:spLocks noGrp="1"/>
          </p:cNvSpPr>
          <p:nvPr>
            <p:ph sz="quarter" idx="1"/>
          </p:nvPr>
        </p:nvSpPr>
        <p:spPr>
          <a:xfrm>
            <a:off x="495300" y="1196975"/>
            <a:ext cx="8089900" cy="527685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sz="1200" b="1" dirty="0" smtClean="0">
                <a:solidFill>
                  <a:schemeClr val="accent3">
                    <a:lumMod val="75000"/>
                  </a:schemeClr>
                </a:solidFill>
              </a:rPr>
              <a:t>1</a:t>
            </a: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. Специально организованная деятельность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   - диалог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   - ситуативный разговор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   - речевая ситуация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   - игровая обучающая ситуация: ситуации – иллюстрации, ситуации -  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     упражнения, ситуации проблемы, ситуации – оценки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   - составление и отгадывание загадок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   - игры (сюжетные, с правилами)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   - обсуждение: мультфильмов, произведений художественной литературы,               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     иллюстрированных энциклопедий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   - разучивание стихотворений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   - инсценировка драматизация сказок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   - опыты с красками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   - решение проблемной ситуации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   - оформление выставок детского творчества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   - игры – соревнования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   - подвижные игры, дидактические игры с правилами  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   - создание альбомов, встреча с людьми разных профессий, наблюдения за трудом 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     взрослых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endParaRPr lang="ru-RU" sz="12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2. Самостоятельная деятельность детей в центрах развития, на участке, спортивной площадке.</a:t>
            </a:r>
          </a:p>
          <a:p>
            <a:pPr marL="0" indent="0" algn="just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endParaRPr lang="ru-RU" sz="12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3. Интеграция с другими образовательными областями: здоровье, физическая культура, социализация, труд, безопасность, художественное творчество.</a:t>
            </a:r>
          </a:p>
          <a:p>
            <a:pPr marL="0" indent="0" algn="just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endParaRPr lang="ru-RU" sz="12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</a:rPr>
              <a:t>4. Взаимодействие с семьей: организация совместного праздника, наглядная агитация по вопросам ознакомления с современными профессиями, анкетирование, вовлечение родителей в данный проект. </a:t>
            </a: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685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1.8. результативность</a:t>
            </a:r>
            <a:endParaRPr lang="ru-RU" cap="all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1" name="Объект 2"/>
          <p:cNvSpPr>
            <a:spLocks noGrp="1"/>
          </p:cNvSpPr>
          <p:nvPr>
            <p:ph sz="quarter" idx="1"/>
          </p:nvPr>
        </p:nvSpPr>
        <p:spPr>
          <a:xfrm>
            <a:off x="495300" y="1125538"/>
            <a:ext cx="8089900" cy="5348287"/>
          </a:xfrm>
        </p:spPr>
        <p:txBody>
          <a:bodyPr/>
          <a:lstStyle/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ru-RU" sz="2000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</a:t>
            </a:r>
            <a:r>
              <a:rPr lang="ru-RU" sz="1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расширятся представления о мире, сформируется интерес к профессиональной деятельности человека, красоте человеческого творения</a:t>
            </a:r>
          </a:p>
          <a:p>
            <a:pPr marL="0" indent="0" algn="just" eaLnBrk="1" hangingPunct="1">
              <a:buFontTx/>
              <a:buChar char="-"/>
              <a:defRPr/>
            </a:pPr>
            <a:r>
              <a:rPr lang="ru-RU" sz="1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расширятся знания и представления детей о разнообразии современных профессий, их назначении, действиях, результатах деятельности, орудиях труда, результатах и значении разных профессий в жизни людей, их необходимости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ru-RU" sz="1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сформируются потребности в чтении литературных произведений о профессиях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ru-RU" sz="1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подведет детей к пониманию, что правильный выбор профессии определяет жизненный успех.</a:t>
            </a:r>
          </a:p>
          <a:p>
            <a:pPr marL="0" indent="269875" algn="just" eaLnBrk="1" hangingPunct="1">
              <a:buFont typeface="Wingdings" panose="05000000000000000000" pitchFamily="2" charset="2"/>
              <a:buNone/>
              <a:defRPr/>
            </a:pPr>
            <a:endParaRPr lang="ru-RU" sz="2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269875" algn="ctr" eaLnBrk="1" hangingPunct="1">
              <a:buFont typeface="Wingdings" panose="05000000000000000000" pitchFamily="2" charset="2"/>
              <a:buNone/>
              <a:defRPr/>
            </a:pP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Хорошая работа, интересная профессия – великое благо, им следует дорожить.  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6858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1.9. личный вклад</a:t>
            </a:r>
            <a:br>
              <a:rPr lang="ru-RU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(старший возраст детей)</a:t>
            </a:r>
            <a:endParaRPr lang="ru-RU" sz="2000" cap="all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35" name="Объект 2"/>
          <p:cNvSpPr>
            <a:spLocks noGrp="1"/>
          </p:cNvSpPr>
          <p:nvPr>
            <p:ph sz="quarter" idx="1"/>
          </p:nvPr>
        </p:nvSpPr>
        <p:spPr>
          <a:xfrm>
            <a:off x="495300" y="1412875"/>
            <a:ext cx="8089900" cy="5060950"/>
          </a:xfrm>
        </p:spPr>
        <p:txBody>
          <a:bodyPr/>
          <a:lstStyle/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ru-RU" sz="2000" b="1" dirty="0" smtClean="0">
                <a:solidFill>
                  <a:srgbClr val="7030A0"/>
                </a:solidFill>
              </a:rPr>
              <a:t>- перспективно-тематическое планирование 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ru-RU" sz="2000" b="1" dirty="0" smtClean="0">
                <a:solidFill>
                  <a:srgbClr val="7030A0"/>
                </a:solidFill>
              </a:rPr>
              <a:t>«Современные профессии хороши – выбирай на вкус»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ru-RU" sz="2000" b="1" dirty="0" smtClean="0">
                <a:solidFill>
                  <a:srgbClr val="7030A0"/>
                </a:solidFill>
              </a:rPr>
              <a:t>- серия настольных игр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ru-RU" sz="2000" b="1" dirty="0" smtClean="0">
                <a:solidFill>
                  <a:srgbClr val="7030A0"/>
                </a:solidFill>
              </a:rPr>
              <a:t>- серия дидактических, развивающих игр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ru-RU" sz="2000" b="1" dirty="0" smtClean="0">
                <a:solidFill>
                  <a:srgbClr val="7030A0"/>
                </a:solidFill>
              </a:rPr>
              <a:t>- серия картинок «Современные профессии» К.П. Нефедова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ru-RU" sz="2000" b="1" dirty="0" smtClean="0">
                <a:solidFill>
                  <a:srgbClr val="7030A0"/>
                </a:solidFill>
              </a:rPr>
              <a:t>- серия картинок «Профессии» С.А. Васильева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ru-RU" sz="2000" b="1" dirty="0" smtClean="0">
                <a:solidFill>
                  <a:srgbClr val="7030A0"/>
                </a:solidFill>
              </a:rPr>
              <a:t>- серия демонстративных картин В.М. Каратая «Все работы хороши – выбирай на вкус»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ru-RU" sz="2000" b="1" dirty="0" smtClean="0">
                <a:solidFill>
                  <a:srgbClr val="7030A0"/>
                </a:solidFill>
              </a:rPr>
              <a:t>- серия демонстративных картин В.М. Каратая «Кем быть?»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ru-RU" sz="2000" b="1" dirty="0" smtClean="0">
                <a:solidFill>
                  <a:srgbClr val="7030A0"/>
                </a:solidFill>
              </a:rPr>
              <a:t>- центры активности «Современные профессии»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ru-RU" sz="2000" b="1" dirty="0" smtClean="0">
                <a:solidFill>
                  <a:srgbClr val="7030A0"/>
                </a:solidFill>
              </a:rPr>
              <a:t>- сценарии конспектов НОД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ru-RU" sz="2000" b="1" dirty="0" smtClean="0">
                <a:solidFill>
                  <a:srgbClr val="7030A0"/>
                </a:solidFill>
              </a:rPr>
              <a:t>- сценарии профессиональных игр</a:t>
            </a:r>
          </a:p>
          <a:p>
            <a:pPr algn="just" eaLnBrk="1" hangingPunct="1">
              <a:buFontTx/>
              <a:buChar char="-"/>
              <a:defRPr/>
            </a:pPr>
            <a:endParaRPr lang="ru-RU" sz="1800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637588" cy="685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ru-RU" sz="2000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Картотека современных профессий</a:t>
            </a:r>
            <a:endParaRPr lang="ru-RU" sz="2800" cap="all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59" name="Объект 2"/>
          <p:cNvSpPr>
            <a:spLocks noGrp="1"/>
          </p:cNvSpPr>
          <p:nvPr>
            <p:ph sz="quarter" idx="1"/>
          </p:nvPr>
        </p:nvSpPr>
        <p:spPr>
          <a:xfrm>
            <a:off x="776288" y="1052513"/>
            <a:ext cx="8089900" cy="4873625"/>
          </a:xfrm>
        </p:spPr>
        <p:txBody>
          <a:bodyPr/>
          <a:lstStyle/>
          <a:p>
            <a:pPr marL="0" indent="0" eaLnBrk="1" hangingPunct="1">
              <a:buFont typeface="Courier New" pitchFamily="49" charset="0"/>
              <a:buChar char="o"/>
              <a:defRPr/>
            </a:pPr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Ветеринар</a:t>
            </a:r>
          </a:p>
          <a:p>
            <a:pPr marL="0" indent="0" eaLnBrk="1" hangingPunct="1">
              <a:defRPr/>
            </a:pPr>
            <a:r>
              <a:rPr lang="ru-RU" sz="1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Архитектор</a:t>
            </a:r>
          </a:p>
          <a:p>
            <a:pPr marL="0" indent="0" eaLnBrk="1" hangingPunct="1">
              <a:defRPr/>
            </a:pPr>
            <a:r>
              <a:rPr lang="ru-RU" sz="1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Экономист</a:t>
            </a:r>
          </a:p>
          <a:p>
            <a:pPr marL="0" indent="0" eaLnBrk="1" hangingPunct="1">
              <a:defRPr/>
            </a:pPr>
            <a:r>
              <a:rPr lang="ru-RU" sz="1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Спасатель</a:t>
            </a:r>
          </a:p>
          <a:p>
            <a:pPr marL="0" indent="0" eaLnBrk="1" hangingPunct="1">
              <a:defRPr/>
            </a:pPr>
            <a:r>
              <a:rPr lang="ru-RU" sz="1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Художник</a:t>
            </a:r>
          </a:p>
          <a:p>
            <a:pPr marL="0" indent="0" eaLnBrk="1" hangingPunct="1">
              <a:defRPr/>
            </a:pPr>
            <a:r>
              <a:rPr lang="ru-RU" sz="1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Модельер</a:t>
            </a:r>
          </a:p>
          <a:p>
            <a:pPr marL="0" indent="0" eaLnBrk="1" hangingPunct="1">
              <a:defRPr/>
            </a:pPr>
            <a:r>
              <a:rPr lang="ru-RU" sz="1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Актер</a:t>
            </a:r>
          </a:p>
          <a:p>
            <a:pPr marL="0" indent="0" eaLnBrk="1" hangingPunct="1">
              <a:defRPr/>
            </a:pPr>
            <a:r>
              <a:rPr lang="ru-RU" sz="1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Автомеханик</a:t>
            </a:r>
          </a:p>
          <a:p>
            <a:pPr marL="0" indent="0" eaLnBrk="1" hangingPunct="1">
              <a:defRPr/>
            </a:pPr>
            <a:r>
              <a:rPr lang="ru-RU" sz="1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Фермер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685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литература</a:t>
            </a:r>
            <a:endParaRPr lang="ru-RU" cap="all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07" name="Объект 2"/>
          <p:cNvSpPr>
            <a:spLocks noGrp="1"/>
          </p:cNvSpPr>
          <p:nvPr>
            <p:ph sz="quarter" idx="1"/>
          </p:nvPr>
        </p:nvSpPr>
        <p:spPr>
          <a:xfrm>
            <a:off x="495300" y="1196975"/>
            <a:ext cx="8705850" cy="5276850"/>
          </a:xfrm>
        </p:spPr>
        <p:txBody>
          <a:bodyPr/>
          <a:lstStyle/>
          <a:p>
            <a:pPr eaLnBrk="1" hangingPunct="1"/>
            <a:r>
              <a:rPr lang="ru-RU" sz="1600" b="1" smtClean="0">
                <a:solidFill>
                  <a:srgbClr val="0070C0"/>
                </a:solidFill>
              </a:rPr>
              <a:t>Беседы с дошкольниками о профессиях Т.В. Потапова 2005 г. </a:t>
            </a:r>
          </a:p>
          <a:p>
            <a:pPr eaLnBrk="1" hangingPunct="1"/>
            <a:r>
              <a:rPr lang="ru-RU" sz="1600" b="1" smtClean="0">
                <a:solidFill>
                  <a:srgbClr val="0070C0"/>
                </a:solidFill>
              </a:rPr>
              <a:t>Профессии. Какие они? Т.А. Шорыгина 2007 г.</a:t>
            </a:r>
          </a:p>
          <a:p>
            <a:pPr eaLnBrk="1" hangingPunct="1"/>
            <a:r>
              <a:rPr lang="ru-RU" sz="1600" b="1" smtClean="0">
                <a:solidFill>
                  <a:srgbClr val="0070C0"/>
                </a:solidFill>
              </a:rPr>
              <a:t>Развитие и коррекция речи детей 5-6 лет. Е.В. Кузнецова, И.А. Тихонова 2004 г.</a:t>
            </a:r>
          </a:p>
          <a:p>
            <a:pPr eaLnBrk="1" hangingPunct="1"/>
            <a:r>
              <a:rPr lang="ru-RU" sz="1600" b="1" smtClean="0">
                <a:solidFill>
                  <a:srgbClr val="0070C0"/>
                </a:solidFill>
              </a:rPr>
              <a:t>Учимся, говорим, играем Г.Н. Сергеенко 2006 г.</a:t>
            </a:r>
          </a:p>
          <a:p>
            <a:pPr eaLnBrk="1" hangingPunct="1"/>
            <a:r>
              <a:rPr lang="ru-RU" sz="1600" b="1" smtClean="0">
                <a:solidFill>
                  <a:srgbClr val="0070C0"/>
                </a:solidFill>
              </a:rPr>
              <a:t>Развитие речи детей 5-6 лет. О.С. Ушакова, Е.М. Струнина 2007 г.</a:t>
            </a:r>
          </a:p>
          <a:p>
            <a:pPr eaLnBrk="1" hangingPunct="1"/>
            <a:r>
              <a:rPr lang="ru-RU" sz="1600" b="1" smtClean="0">
                <a:solidFill>
                  <a:srgbClr val="0070C0"/>
                </a:solidFill>
              </a:rPr>
              <a:t>Развитие в детском саду Г.А. Кошлева 2009 г.</a:t>
            </a:r>
          </a:p>
          <a:p>
            <a:pPr eaLnBrk="1" hangingPunct="1"/>
            <a:r>
              <a:rPr lang="ru-RU" sz="1600" b="1" smtClean="0">
                <a:solidFill>
                  <a:srgbClr val="0070C0"/>
                </a:solidFill>
              </a:rPr>
              <a:t>Игры и игровые упражнения по развитию реи Г.С. Швайко 2007 г.</a:t>
            </a:r>
          </a:p>
          <a:p>
            <a:pPr eaLnBrk="1" hangingPunct="1"/>
            <a:r>
              <a:rPr lang="ru-RU" sz="1600" b="1" smtClean="0">
                <a:solidFill>
                  <a:srgbClr val="0070C0"/>
                </a:solidFill>
              </a:rPr>
              <a:t>Игры, праздники, развивающие занятия в д/с Л.М. Матвеичева 2009 г.</a:t>
            </a:r>
          </a:p>
          <a:p>
            <a:pPr eaLnBrk="1" hangingPunct="1"/>
            <a:r>
              <a:rPr lang="ru-RU" sz="1600" b="1" smtClean="0">
                <a:solidFill>
                  <a:srgbClr val="0070C0"/>
                </a:solidFill>
              </a:rPr>
              <a:t>Итоговые дни по лексическим темам Е.А. Альбиева 2006 г.</a:t>
            </a:r>
          </a:p>
          <a:p>
            <a:pPr eaLnBrk="1" hangingPunct="1"/>
            <a:r>
              <a:rPr lang="ru-RU" sz="1600" b="1" smtClean="0">
                <a:solidFill>
                  <a:srgbClr val="0070C0"/>
                </a:solidFill>
              </a:rPr>
              <a:t>Безопасность Н.Н. Авдеева, Р.Б. Стеркина 2002 г.</a:t>
            </a:r>
          </a:p>
          <a:p>
            <a:pPr eaLnBrk="1" hangingPunct="1"/>
            <a:r>
              <a:rPr lang="ru-RU" sz="1600" b="1" smtClean="0">
                <a:solidFill>
                  <a:srgbClr val="0070C0"/>
                </a:solidFill>
              </a:rPr>
              <a:t>ОБЖ для дошкольников Т.П. Гарнышева 2010 г.</a:t>
            </a:r>
          </a:p>
          <a:p>
            <a:pPr eaLnBrk="1" hangingPunct="1"/>
            <a:r>
              <a:rPr lang="ru-RU" sz="1600" b="1" smtClean="0">
                <a:solidFill>
                  <a:srgbClr val="0070C0"/>
                </a:solidFill>
              </a:rPr>
              <a:t>Сюжетно-ролевые игры Н.А. Виноградова, Н.В. Позднякова 2008 г.</a:t>
            </a:r>
          </a:p>
          <a:p>
            <a:pPr eaLnBrk="1" hangingPunct="1"/>
            <a:r>
              <a:rPr lang="ru-RU" sz="1600" b="1" smtClean="0">
                <a:solidFill>
                  <a:srgbClr val="0070C0"/>
                </a:solidFill>
              </a:rPr>
              <a:t>Играем в экономику Л.Г. Киреева 2008 г.</a:t>
            </a:r>
          </a:p>
          <a:p>
            <a:pPr eaLnBrk="1" hangingPunct="1"/>
            <a:r>
              <a:rPr lang="ru-RU" sz="1600" b="1" smtClean="0">
                <a:solidFill>
                  <a:srgbClr val="0070C0"/>
                </a:solidFill>
              </a:rPr>
              <a:t>Подвижные игры с бегом Е.А. Сочеванова 2008 г.</a:t>
            </a:r>
          </a:p>
          <a:p>
            <a:pPr eaLnBrk="1" hangingPunct="1"/>
            <a:r>
              <a:rPr lang="ru-RU" sz="1800" b="1" smtClean="0">
                <a:solidFill>
                  <a:srgbClr val="0070C0"/>
                </a:solidFill>
              </a:rPr>
              <a:t> Дополнительная литература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685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Интернет источники</a:t>
            </a:r>
            <a:endParaRPr lang="ru-RU" cap="all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31" name="Объект 2"/>
          <p:cNvSpPr>
            <a:spLocks noGrp="1"/>
          </p:cNvSpPr>
          <p:nvPr>
            <p:ph sz="quarter" idx="1"/>
          </p:nvPr>
        </p:nvSpPr>
        <p:spPr>
          <a:xfrm>
            <a:off x="495300" y="1196975"/>
            <a:ext cx="8705850" cy="5276850"/>
          </a:xfrm>
        </p:spPr>
        <p:txBody>
          <a:bodyPr/>
          <a:lstStyle/>
          <a:p>
            <a:pPr eaLnBrk="1" hangingPunct="1"/>
            <a:r>
              <a:rPr lang="en-US" sz="1800" smtClean="0">
                <a:hlinkClick r:id="rId2"/>
              </a:rPr>
              <a:t>http://</a:t>
            </a:r>
            <a:r>
              <a:rPr lang="ru-RU" sz="1800" smtClean="0">
                <a:hlinkClick r:id="rId2"/>
              </a:rPr>
              <a:t>минобрнауки.рф</a:t>
            </a:r>
            <a:endParaRPr lang="ru-RU" sz="1800" smtClean="0"/>
          </a:p>
          <a:p>
            <a:pPr eaLnBrk="1" hangingPunct="1"/>
            <a:r>
              <a:rPr lang="en-US" sz="1800" smtClean="0">
                <a:hlinkClick r:id="rId3"/>
              </a:rPr>
              <a:t>http://www.teoriya.ru</a:t>
            </a:r>
            <a:endParaRPr lang="ru-RU" sz="1800" smtClean="0"/>
          </a:p>
          <a:p>
            <a:pPr eaLnBrk="1" hangingPunct="1"/>
            <a:r>
              <a:rPr lang="en-US" sz="1800" smtClean="0">
                <a:hlinkClick r:id="rId4"/>
              </a:rPr>
              <a:t>http://images.yandex.ru</a:t>
            </a:r>
            <a:endParaRPr lang="ru-RU" sz="1800" smtClean="0"/>
          </a:p>
          <a:p>
            <a:pPr eaLnBrk="1" hangingPunct="1"/>
            <a:endParaRPr lang="ru-RU" sz="180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685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5.приложение</a:t>
            </a:r>
            <a:endParaRPr lang="ru-RU" cap="all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55" name="Объект 2"/>
          <p:cNvSpPr>
            <a:spLocks noGrp="1"/>
          </p:cNvSpPr>
          <p:nvPr>
            <p:ph sz="quarter" idx="1"/>
          </p:nvPr>
        </p:nvSpPr>
        <p:spPr>
          <a:xfrm>
            <a:off x="495300" y="1196975"/>
            <a:ext cx="8705850" cy="5276850"/>
          </a:xfrm>
        </p:spPr>
        <p:txBody>
          <a:bodyPr/>
          <a:lstStyle/>
          <a:p>
            <a:pPr eaLnBrk="1" hangingPunct="1"/>
            <a:endParaRPr lang="ru-RU" sz="180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7874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Перспективно-тематическое планирование</a:t>
            </a:r>
            <a:endParaRPr lang="ru-RU" b="1" cap="none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8413750" cy="4873625"/>
          </a:xfrm>
        </p:spPr>
        <p:txBody>
          <a:bodyPr>
            <a:normAutofit/>
          </a:bodyPr>
          <a:lstStyle/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Современные профессии хороши – </a:t>
            </a:r>
          </a:p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выбирай на вкус»</a:t>
            </a:r>
          </a:p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8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старший дошкольный возраст детей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787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сентябрь - Профессия «Ветеринар»</a:t>
            </a:r>
            <a:endParaRPr lang="ru-RU" b="1" cap="none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400800" y="1600200"/>
            <a:ext cx="3009900" cy="1057275"/>
          </a:xfrm>
        </p:spPr>
        <p:txBody>
          <a:bodyPr>
            <a:normAutofit/>
          </a:bodyPr>
          <a:lstStyle/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оказывает врачебную и профилактическую помощь животным</a:t>
            </a:r>
            <a:endParaRPr lang="ru-RU" sz="18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465888" y="2997200"/>
            <a:ext cx="3008312" cy="1055688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любит животных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добрый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чуткий</a:t>
            </a:r>
            <a:endParaRPr lang="ru-RU" sz="18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60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5225" y="1331913"/>
            <a:ext cx="467995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0288" y="4835525"/>
            <a:ext cx="2490787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175" y="4551363"/>
            <a:ext cx="1733550" cy="178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8063" y="4957763"/>
            <a:ext cx="3179762" cy="183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Рисунок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5363" y="4356100"/>
            <a:ext cx="1304925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0" name="Рисунок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9713" y="4395788"/>
            <a:ext cx="121602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1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4838" y="3652838"/>
            <a:ext cx="1046162" cy="111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871913" y="2706688"/>
            <a:ext cx="1735137" cy="16017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sz="quarter" idx="1"/>
          </p:nvPr>
        </p:nvSpPr>
        <p:spPr>
          <a:xfrm>
            <a:off x="273050" y="188913"/>
            <a:ext cx="3565525" cy="4064000"/>
          </a:xfrm>
        </p:spPr>
        <p:txBody>
          <a:bodyPr>
            <a:normAutofit/>
          </a:bodyPr>
          <a:lstStyle/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Коммуникация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7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300" b="1" i="1" dirty="0">
                <a:solidFill>
                  <a:srgbClr val="002060"/>
                </a:solidFill>
              </a:rPr>
              <a:t>Беседы: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«Ветеринар»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«Как умеют животные выражать свою радость»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600" b="1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«Понимают ли животные душевное 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состояние человека и как пытаются помочь»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600" b="1" i="1" dirty="0">
              <a:solidFill>
                <a:srgbClr val="00206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300" b="1" i="1" dirty="0" smtClean="0">
                <a:solidFill>
                  <a:srgbClr val="002060"/>
                </a:solidFill>
              </a:rPr>
              <a:t>Ситуации –оценки::</a:t>
            </a:r>
            <a:endParaRPr lang="ru-RU" sz="1300" b="1" i="1" dirty="0">
              <a:solidFill>
                <a:srgbClr val="00206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«Что </a:t>
            </a:r>
            <a:r>
              <a:rPr lang="ru-RU" sz="1200" b="1" i="1" dirty="0" smtClean="0">
                <a:solidFill>
                  <a:srgbClr val="7030A0"/>
                </a:solidFill>
              </a:rPr>
              <a:t>будете </a:t>
            </a:r>
            <a:r>
              <a:rPr lang="ru-RU" sz="1200" b="1" i="1" dirty="0">
                <a:solidFill>
                  <a:srgbClr val="7030A0"/>
                </a:solidFill>
              </a:rPr>
              <a:t>делать, если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у вас заболел домашний питомец»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600" b="1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«Если увидели, что обижают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животных, что вы можете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сделать?»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600" b="1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Придумывание рассказа </a:t>
            </a:r>
            <a:r>
              <a:rPr lang="ru-RU" sz="1200" b="1" i="1" dirty="0">
                <a:solidFill>
                  <a:srgbClr val="7030A0"/>
                </a:solidFill>
              </a:rPr>
              <a:t>«Мой ласковый и нежный зверь»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600" b="1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НОД тема «В гостях у ветеринара»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3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68300" y="3890963"/>
            <a:ext cx="3692525" cy="1590675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Познание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Рассматривание иллюстрированного материала по теме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Просмотр мультфильмов о животных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Игра – соревнование </a:t>
            </a:r>
            <a:r>
              <a:rPr lang="ru-RU" sz="1200" b="1" i="1" dirty="0">
                <a:solidFill>
                  <a:srgbClr val="7030A0"/>
                </a:solidFill>
              </a:rPr>
              <a:t>«Кто быстрее построит ветлечебницу»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15925" y="5157788"/>
            <a:ext cx="3101975" cy="1389062"/>
          </a:xfrm>
          <a:prstGeom prst="rect">
            <a:avLst/>
          </a:prstGeom>
        </p:spPr>
        <p:txBody>
          <a:bodyPr lIns="95782" tIns="47891" rIns="95782" bIns="47891">
            <a:normAutofit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Чтение художественной литературы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К. Ушинский «О животных»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Е. Чарушин «Ребятам о Зверятах»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К. Чуковский «Айболит»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6234113" y="0"/>
            <a:ext cx="3022600" cy="1628775"/>
          </a:xfrm>
          <a:prstGeom prst="rect">
            <a:avLst/>
          </a:prstGeom>
        </p:spPr>
        <p:txBody>
          <a:bodyPr lIns="95782" tIns="47891" rIns="95782" bIns="47891">
            <a:normAutofit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Социализация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Сюжетно – ролевая игра </a:t>
            </a:r>
            <a:r>
              <a:rPr lang="ru-RU" sz="1200" b="1" i="1" dirty="0">
                <a:solidFill>
                  <a:srgbClr val="7030A0"/>
                </a:solidFill>
              </a:rPr>
              <a:t>«Ветлечебница»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                «Ветеринар»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Дидактические игры: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«Хорошо - плохо»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«Кому что нужно»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616700" y="1422400"/>
            <a:ext cx="2738438" cy="1131888"/>
          </a:xfrm>
          <a:prstGeom prst="rect">
            <a:avLst/>
          </a:prstGeom>
        </p:spPr>
        <p:txBody>
          <a:bodyPr lIns="95782" tIns="47891" rIns="95782" bIns="47891">
            <a:normAutofit fontScale="925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Художественное творчество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Рисование</a:t>
            </a:r>
            <a:r>
              <a:rPr lang="ru-RU" sz="1200" b="1" i="1" dirty="0">
                <a:solidFill>
                  <a:srgbClr val="7030A0"/>
                </a:solidFill>
              </a:rPr>
              <a:t> «Любимое животное»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Лепка</a:t>
            </a:r>
            <a:r>
              <a:rPr lang="ru-RU" sz="1200" b="1" i="1" dirty="0">
                <a:solidFill>
                  <a:srgbClr val="7030A0"/>
                </a:solidFill>
              </a:rPr>
              <a:t> «Зоопарк</a:t>
            </a:r>
            <a:r>
              <a:rPr lang="ru-RU" sz="1200" i="1" dirty="0">
                <a:solidFill>
                  <a:srgbClr val="7030A0"/>
                </a:solidFill>
              </a:rPr>
              <a:t>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846888" y="2400300"/>
            <a:ext cx="2355850" cy="823913"/>
          </a:xfrm>
          <a:prstGeom prst="rect">
            <a:avLst/>
          </a:prstGeom>
        </p:spPr>
        <p:txBody>
          <a:bodyPr lIns="95782" tIns="47891" rIns="95782" bIns="47891">
            <a:normAutofit fontScale="925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Здоровье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Беседа</a:t>
            </a:r>
            <a:r>
              <a:rPr lang="ru-RU" sz="1200" b="1" i="1" dirty="0">
                <a:solidFill>
                  <a:srgbClr val="7030A0"/>
                </a:solidFill>
              </a:rPr>
              <a:t> «Аллергия на животных»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680200" y="3224213"/>
            <a:ext cx="2657475" cy="1130300"/>
          </a:xfrm>
          <a:prstGeom prst="rect">
            <a:avLst/>
          </a:prstGeom>
        </p:spPr>
        <p:txBody>
          <a:bodyPr lIns="95782" tIns="47891" rIns="95782" bIns="47891">
            <a:normAutofit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Безопасность 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>
                <a:solidFill>
                  <a:srgbClr val="002060"/>
                </a:solidFill>
              </a:rPr>
              <a:t>Проблемная ситуация</a:t>
            </a:r>
            <a:r>
              <a:rPr lang="ru-RU" sz="1300" b="1" i="1" u="sng" dirty="0">
                <a:solidFill>
                  <a:srgbClr val="002060"/>
                </a:solidFill>
              </a:rPr>
              <a:t>: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«Можно ли трогать, брать на руки чужих и бездомных собак»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6234113" y="4354513"/>
            <a:ext cx="3121025" cy="1211262"/>
          </a:xfrm>
          <a:prstGeom prst="rect">
            <a:avLst/>
          </a:prstGeom>
        </p:spPr>
        <p:txBody>
          <a:bodyPr lIns="95782" tIns="47891" rIns="95782" bIns="47891">
            <a:normAutofit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r>
              <a:rPr lang="ru-RU" sz="1500" b="1" dirty="0" smtClean="0">
                <a:solidFill>
                  <a:srgbClr val="FF0000"/>
                </a:solidFill>
              </a:rPr>
              <a:t>Физическая культура</a:t>
            </a:r>
          </a:p>
          <a:p>
            <a:pPr marL="0" indent="0">
              <a:buFont typeface="Wingdings"/>
              <a:buNone/>
              <a:defRPr/>
            </a:pPr>
            <a:r>
              <a:rPr lang="ru-RU" sz="1200" b="1" dirty="0" smtClean="0">
                <a:solidFill>
                  <a:srgbClr val="002060"/>
                </a:solidFill>
              </a:rPr>
              <a:t>Подвижные игры:</a:t>
            </a:r>
            <a:endParaRPr lang="ru-RU" sz="1400" b="1" dirty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 </a:t>
            </a:r>
            <a:r>
              <a:rPr lang="ru-RU" sz="1200" b="1" i="1" dirty="0">
                <a:solidFill>
                  <a:srgbClr val="7030A0"/>
                </a:solidFill>
              </a:rPr>
              <a:t>«На лошадке Зорьке»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«Веселые козлики»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Эстафета</a:t>
            </a:r>
            <a:r>
              <a:rPr lang="ru-RU" sz="1200" b="1" i="1" dirty="0">
                <a:solidFill>
                  <a:srgbClr val="7030A0"/>
                </a:solidFill>
              </a:rPr>
              <a:t> «В мире животных» 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5954713" y="5565775"/>
            <a:ext cx="2619375" cy="1108075"/>
          </a:xfrm>
          <a:prstGeom prst="rect">
            <a:avLst/>
          </a:prstGeom>
        </p:spPr>
        <p:txBody>
          <a:bodyPr lIns="95782" tIns="47891" rIns="95782" bIns="47891">
            <a:normAutofit fontScale="92500"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Взаимодействие с социумом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Изготовление вместе с детьми альбома</a:t>
            </a:r>
            <a:r>
              <a:rPr lang="ru-RU" sz="1200" b="1" i="1" dirty="0">
                <a:solidFill>
                  <a:srgbClr val="7030A0"/>
                </a:solidFill>
              </a:rPr>
              <a:t> «Зоопарк»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2972910" y="2755971"/>
            <a:ext cx="3692945" cy="1590016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/>
              <a:buNone/>
              <a:defRPr/>
            </a:pPr>
            <a:r>
              <a:rPr lang="ru-RU" sz="7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</a:t>
            </a:r>
          </a:p>
          <a:p>
            <a:pPr marL="0" indent="0">
              <a:buFont typeface="Wingdings"/>
              <a:buNone/>
              <a:defRPr/>
            </a:pPr>
            <a:r>
              <a:rPr lang="ru-RU" sz="7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</a:t>
            </a:r>
            <a:r>
              <a:rPr lang="ru-RU" sz="1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Профессия </a:t>
            </a:r>
          </a:p>
          <a:p>
            <a:pPr marL="0" indent="0">
              <a:buFont typeface="Wingdings"/>
              <a:buNone/>
              <a:defRPr/>
            </a:pPr>
            <a:r>
              <a:rPr lang="ru-RU" sz="1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</a:t>
            </a:r>
            <a:r>
              <a:rPr lang="en-US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</a:t>
            </a:r>
            <a:r>
              <a:rPr lang="ru-RU" sz="1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ВЕТЕРИНАР»</a:t>
            </a:r>
            <a:endParaRPr lang="ru-RU" sz="14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Стрелка вправо 1"/>
          <p:cNvSpPr/>
          <p:nvPr/>
        </p:nvSpPr>
        <p:spPr>
          <a:xfrm rot="18515534">
            <a:off x="4577557" y="1861344"/>
            <a:ext cx="2012950" cy="96837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19134369">
            <a:off x="5445125" y="2659063"/>
            <a:ext cx="1284288" cy="10477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Стрелка вправо 16"/>
          <p:cNvSpPr/>
          <p:nvPr/>
        </p:nvSpPr>
        <p:spPr>
          <a:xfrm rot="20566049">
            <a:off x="5681663" y="3182938"/>
            <a:ext cx="1089025" cy="8890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Стрелка вправо 17"/>
          <p:cNvSpPr/>
          <p:nvPr/>
        </p:nvSpPr>
        <p:spPr>
          <a:xfrm rot="1273360">
            <a:off x="5613400" y="3813175"/>
            <a:ext cx="1090613" cy="93663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Стрелка вправо 18"/>
          <p:cNvSpPr/>
          <p:nvPr/>
        </p:nvSpPr>
        <p:spPr>
          <a:xfrm rot="1962303">
            <a:off x="5346700" y="4206875"/>
            <a:ext cx="1287463" cy="7302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Стрелка вправо 19"/>
          <p:cNvSpPr/>
          <p:nvPr/>
        </p:nvSpPr>
        <p:spPr>
          <a:xfrm rot="3221653">
            <a:off x="4914107" y="4834731"/>
            <a:ext cx="1765300" cy="106363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Стрелка вправо 20"/>
          <p:cNvSpPr/>
          <p:nvPr/>
        </p:nvSpPr>
        <p:spPr>
          <a:xfrm rot="7243770">
            <a:off x="2859882" y="4907756"/>
            <a:ext cx="1765300" cy="106363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13728509">
            <a:off x="3348037" y="2192338"/>
            <a:ext cx="1185863" cy="84138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8332800">
            <a:off x="2868613" y="3971925"/>
            <a:ext cx="1157287" cy="10795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328613" y="46038"/>
            <a:ext cx="9359900" cy="473075"/>
          </a:xfrm>
          <a:prstGeom prst="rect">
            <a:avLst/>
          </a:prstGeom>
          <a:noFill/>
          <a:ln>
            <a:noFill/>
          </a:ln>
          <a:extLst/>
        </p:spPr>
        <p:txBody>
          <a:bodyPr lIns="73285" tIns="36643" rIns="73285" bIns="36643" anchor="ctr">
            <a:spAutoFit/>
          </a:bodyPr>
          <a:lstStyle/>
          <a:p>
            <a:pPr algn="ctr" defTabSz="731665">
              <a:defRPr/>
            </a:pPr>
            <a:r>
              <a:rPr lang="ru-RU" sz="1300" b="1" cap="all" dirty="0">
                <a:solidFill>
                  <a:srgbClr val="006600"/>
                </a:solidFill>
                <a:latin typeface="Times New Roman" pitchFamily="18" charset="0"/>
              </a:rPr>
              <a:t>муниципальное дошкольное образовательное учреждение</a:t>
            </a:r>
          </a:p>
          <a:p>
            <a:pPr algn="ctr" defTabSz="731665">
              <a:defRPr/>
            </a:pPr>
            <a:r>
              <a:rPr lang="ru-RU" sz="1300" b="1" cap="all" dirty="0">
                <a:solidFill>
                  <a:srgbClr val="006600"/>
                </a:solidFill>
                <a:latin typeface="Times New Roman" pitchFamily="18" charset="0"/>
              </a:rPr>
              <a:t>детский сад комбинированного вида № 134 города Липецка 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28613" y="1747838"/>
            <a:ext cx="9359900" cy="17970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73285" tIns="36643" rIns="73285" bIns="36643" anchor="ctr">
            <a:spAutoFit/>
          </a:bodyPr>
          <a:lstStyle/>
          <a:p>
            <a:pPr algn="ctr" defTabSz="731665">
              <a:defRPr/>
            </a:pPr>
            <a:r>
              <a:rPr lang="ru-RU" sz="3100" b="1" dirty="0">
                <a:solidFill>
                  <a:srgbClr val="C00000"/>
                </a:solidFill>
                <a:latin typeface="Times New Roman" pitchFamily="18" charset="0"/>
              </a:rPr>
              <a:t>ПРОЕКТ</a:t>
            </a:r>
          </a:p>
          <a:p>
            <a:pPr algn="ctr" defTabSz="731665">
              <a:defRPr/>
            </a:pPr>
            <a:endParaRPr lang="ru-RU" sz="2100" b="1" dirty="0">
              <a:solidFill>
                <a:srgbClr val="006600"/>
              </a:solidFill>
              <a:latin typeface="Times New Roman" pitchFamily="18" charset="0"/>
            </a:endParaRPr>
          </a:p>
          <a:p>
            <a:pPr algn="ctr" defTabSz="731665">
              <a:defRPr/>
            </a:pPr>
            <a:r>
              <a:rPr lang="ru-RU" sz="3000" b="1" dirty="0">
                <a:solidFill>
                  <a:srgbClr val="002060"/>
                </a:solidFill>
                <a:latin typeface="Times New Roman" pitchFamily="18" charset="0"/>
              </a:rPr>
              <a:t>«Современные профессии хороши-</a:t>
            </a:r>
          </a:p>
          <a:p>
            <a:pPr algn="ctr" defTabSz="731665">
              <a:defRPr/>
            </a:pPr>
            <a:r>
              <a:rPr lang="ru-RU" sz="3000" b="1" dirty="0">
                <a:solidFill>
                  <a:srgbClr val="002060"/>
                </a:solidFill>
                <a:latin typeface="Times New Roman" pitchFamily="18" charset="0"/>
              </a:rPr>
              <a:t>выбирай на вкус»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55600" y="5664200"/>
            <a:ext cx="93599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285" tIns="36643" rIns="73285" bIns="36643" anchor="ctr">
            <a:spAutoFit/>
          </a:bodyPr>
          <a:lstStyle>
            <a:lvl1pPr defTabSz="7302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302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302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302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302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3025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3025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3025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3025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400" b="1">
                <a:solidFill>
                  <a:srgbClr val="006600"/>
                </a:solidFill>
                <a:latin typeface="Times New Roman" panose="02020603050405020304" pitchFamily="18" charset="0"/>
              </a:rPr>
              <a:t>/ материал из опыта работы по направлению</a:t>
            </a:r>
          </a:p>
          <a:p>
            <a:pPr algn="ctr" eaLnBrk="1" hangingPunct="1"/>
            <a:r>
              <a:rPr lang="ru-RU" sz="1400" b="1">
                <a:solidFill>
                  <a:srgbClr val="006600"/>
                </a:solidFill>
                <a:latin typeface="Times New Roman" panose="02020603050405020304" pitchFamily="18" charset="0"/>
              </a:rPr>
              <a:t> «познавательно-речевому развитию» /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69888" y="6354763"/>
            <a:ext cx="935990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285" tIns="36643" rIns="73285" bIns="36643" anchor="ctr">
            <a:spAutoFit/>
          </a:bodyPr>
          <a:lstStyle>
            <a:lvl1pPr defTabSz="7302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302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302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302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302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3025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3025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3025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3025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300" b="1">
                <a:latin typeface="Times New Roman" panose="02020603050405020304" pitchFamily="18" charset="0"/>
              </a:rPr>
              <a:t>город Липецк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787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октябрь - Профессия «Архитектор»</a:t>
            </a:r>
            <a:endParaRPr lang="ru-RU" b="1" cap="none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961063" y="1341438"/>
            <a:ext cx="3287712" cy="1057275"/>
          </a:xfrm>
        </p:spPr>
        <p:txBody>
          <a:bodyPr>
            <a:normAutofit/>
          </a:bodyPr>
          <a:lstStyle/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проектирует здания, памятники архитектуры</a:t>
            </a:r>
            <a:endParaRPr lang="ru-RU" sz="18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961063" y="2276475"/>
            <a:ext cx="3008312" cy="1057275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деловой, ответственный</a:t>
            </a:r>
            <a:endParaRPr lang="ru-RU" sz="18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7653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3" y="1200150"/>
            <a:ext cx="4011612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Рисунок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4113" y="4973638"/>
            <a:ext cx="2381250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Рисунок 1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3" y="4348163"/>
            <a:ext cx="2898775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Рисунок 1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800" y="3121025"/>
            <a:ext cx="27543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Рисунок 2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5263" y="4291013"/>
            <a:ext cx="1898650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871913" y="2706688"/>
            <a:ext cx="1735137" cy="16017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sz="quarter" idx="1"/>
          </p:nvPr>
        </p:nvSpPr>
        <p:spPr>
          <a:xfrm>
            <a:off x="273050" y="188913"/>
            <a:ext cx="3565525" cy="2847975"/>
          </a:xfrm>
        </p:spPr>
        <p:txBody>
          <a:bodyPr>
            <a:normAutofit/>
          </a:bodyPr>
          <a:lstStyle/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Коммуникация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400" b="1" i="1" dirty="0" smtClean="0">
                <a:solidFill>
                  <a:srgbClr val="002060"/>
                </a:solidFill>
              </a:rPr>
              <a:t>Диалог: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«Кто </a:t>
            </a:r>
            <a:r>
              <a:rPr lang="ru-RU" sz="1200" b="1" i="1" dirty="0">
                <a:solidFill>
                  <a:srgbClr val="7030A0"/>
                </a:solidFill>
              </a:rPr>
              <a:t>проектировал дом»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Беседы: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«Строим новый дом»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«Людей таких профессий мы приглашаем с собой»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300" b="1" i="1" dirty="0">
                <a:solidFill>
                  <a:srgbClr val="002060"/>
                </a:solidFill>
              </a:rPr>
              <a:t>Обсуждение стихотворения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«Архитектор» Н.А. Кнушевицкая</a:t>
            </a:r>
            <a:endParaRPr lang="ru-RU" sz="600" b="1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Составление рассказа по картине 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В.М. Каратая 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«На стройке»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3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87325" y="2763838"/>
            <a:ext cx="3692525" cy="1590675"/>
          </a:xfrm>
          <a:prstGeom prst="rect">
            <a:avLst/>
          </a:prstGeom>
        </p:spPr>
        <p:txBody>
          <a:bodyPr lIns="95782" tIns="47891" rIns="95782" bIns="47891">
            <a:normAutofit fontScale="550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2500" b="1" dirty="0">
                <a:solidFill>
                  <a:srgbClr val="FF0000"/>
                </a:solidFill>
              </a:rPr>
              <a:t>Познание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900" b="1" i="1" dirty="0">
                <a:solidFill>
                  <a:srgbClr val="002060"/>
                </a:solidFill>
              </a:rPr>
              <a:t>Рассматривание иллюстрированного материала по теме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900" b="1" i="1" dirty="0">
                <a:solidFill>
                  <a:srgbClr val="002060"/>
                </a:solidFill>
              </a:rPr>
              <a:t>Рассматривание картины В.М. Каратая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900" b="1" i="1" dirty="0">
                <a:solidFill>
                  <a:srgbClr val="7030A0"/>
                </a:solidFill>
              </a:rPr>
              <a:t>«На стройке»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900" b="1" i="1" dirty="0">
                <a:solidFill>
                  <a:srgbClr val="002060"/>
                </a:solidFill>
              </a:rPr>
              <a:t>Игра эксперимент: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900" b="1" i="1" dirty="0">
                <a:solidFill>
                  <a:srgbClr val="7030A0"/>
                </a:solidFill>
              </a:rPr>
              <a:t>«Кто быстрее построит дом»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900" b="1" i="1" dirty="0">
                <a:solidFill>
                  <a:srgbClr val="002060"/>
                </a:solidFill>
              </a:rPr>
              <a:t>Игра соревнование 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900" b="1" i="1" dirty="0">
                <a:solidFill>
                  <a:srgbClr val="7030A0"/>
                </a:solidFill>
              </a:rPr>
              <a:t>«Строительный поединок</a:t>
            </a:r>
            <a:r>
              <a:rPr lang="ru-RU" sz="1900" i="1" dirty="0">
                <a:solidFill>
                  <a:srgbClr val="7030A0"/>
                </a:solidFill>
              </a:rPr>
              <a:t>»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87325" y="4371975"/>
            <a:ext cx="3101975" cy="1474788"/>
          </a:xfrm>
          <a:prstGeom prst="rect">
            <a:avLst/>
          </a:prstGeom>
        </p:spPr>
        <p:txBody>
          <a:bodyPr lIns="95782" tIns="47891" rIns="95782" bIns="47891">
            <a:normAutofit fontScale="925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Чтение художественной литературы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>
                <a:solidFill>
                  <a:srgbClr val="7030A0"/>
                </a:solidFill>
              </a:rPr>
              <a:t>С. Баруздин «Кто построил этот дом»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>
                <a:solidFill>
                  <a:srgbClr val="7030A0"/>
                </a:solidFill>
              </a:rPr>
              <a:t>Б. </a:t>
            </a:r>
            <a:r>
              <a:rPr lang="ru-RU" sz="1300" b="1" i="1" dirty="0" err="1">
                <a:solidFill>
                  <a:srgbClr val="7030A0"/>
                </a:solidFill>
              </a:rPr>
              <a:t>Заходер</a:t>
            </a:r>
            <a:r>
              <a:rPr lang="ru-RU" sz="1300" b="1" i="1" dirty="0">
                <a:solidFill>
                  <a:srgbClr val="7030A0"/>
                </a:solidFill>
              </a:rPr>
              <a:t> «Строители»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>
                <a:solidFill>
                  <a:srgbClr val="7030A0"/>
                </a:solidFill>
              </a:rPr>
              <a:t>Д. </a:t>
            </a:r>
            <a:r>
              <a:rPr lang="ru-RU" sz="1300" b="1" i="1" dirty="0" err="1">
                <a:solidFill>
                  <a:srgbClr val="7030A0"/>
                </a:solidFill>
              </a:rPr>
              <a:t>Родари</a:t>
            </a:r>
            <a:r>
              <a:rPr lang="ru-RU" sz="1300" b="1" i="1" dirty="0">
                <a:solidFill>
                  <a:srgbClr val="7030A0"/>
                </a:solidFill>
              </a:rPr>
              <a:t> «Чем пахнут ремесла»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>
                <a:solidFill>
                  <a:srgbClr val="7030A0"/>
                </a:solidFill>
              </a:rPr>
              <a:t>В.В. Маяковский «Кем быть?»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797550" y="0"/>
            <a:ext cx="3298825" cy="2143125"/>
          </a:xfrm>
          <a:prstGeom prst="rect">
            <a:avLst/>
          </a:prstGeom>
        </p:spPr>
        <p:txBody>
          <a:bodyPr lIns="95782" tIns="47891" rIns="95782" bIns="47891">
            <a:normAutofit fontScale="925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Социализация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>
                <a:solidFill>
                  <a:srgbClr val="002060"/>
                </a:solidFill>
              </a:rPr>
              <a:t>Сюжетно-ролевые игры: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>
                <a:solidFill>
                  <a:srgbClr val="7030A0"/>
                </a:solidFill>
              </a:rPr>
              <a:t>«Архитекторы»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>
                <a:solidFill>
                  <a:srgbClr val="7030A0"/>
                </a:solidFill>
              </a:rPr>
              <a:t>«Шоферы»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>
                <a:solidFill>
                  <a:srgbClr val="7030A0"/>
                </a:solidFill>
              </a:rPr>
              <a:t>«Семья»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>
                <a:solidFill>
                  <a:srgbClr val="002060"/>
                </a:solidFill>
              </a:rPr>
              <a:t>Дидактические, развивающие игры: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>
                <a:solidFill>
                  <a:srgbClr val="7030A0"/>
                </a:solidFill>
              </a:rPr>
              <a:t>«Кому, что нужно для работы»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>
                <a:solidFill>
                  <a:srgbClr val="7030A0"/>
                </a:solidFill>
              </a:rPr>
              <a:t>«Стройка»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>
                <a:solidFill>
                  <a:srgbClr val="7030A0"/>
                </a:solidFill>
              </a:rPr>
              <a:t>«Поросята строят дом»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>
                <a:solidFill>
                  <a:srgbClr val="002060"/>
                </a:solidFill>
              </a:rPr>
              <a:t>Игровая ситуация: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>
                <a:solidFill>
                  <a:srgbClr val="7030A0"/>
                </a:solidFill>
              </a:rPr>
              <a:t>«Новоселье в городской квартире»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775450" y="3240088"/>
            <a:ext cx="2736850" cy="1131887"/>
          </a:xfrm>
          <a:prstGeom prst="rect">
            <a:avLst/>
          </a:prstGeom>
        </p:spPr>
        <p:txBody>
          <a:bodyPr lIns="95782" tIns="47891" rIns="95782" bIns="47891">
            <a:normAutofit fontScale="92500"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Художественное творчество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>
                <a:solidFill>
                  <a:srgbClr val="002060"/>
                </a:solidFill>
              </a:rPr>
              <a:t>Рисование</a:t>
            </a:r>
            <a:r>
              <a:rPr lang="ru-RU" sz="1300" b="1" i="1" dirty="0">
                <a:solidFill>
                  <a:srgbClr val="7030A0"/>
                </a:solidFill>
              </a:rPr>
              <a:t> «Дом моей мечты»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>
                <a:solidFill>
                  <a:srgbClr val="002060"/>
                </a:solidFill>
              </a:rPr>
              <a:t>Аппликация</a:t>
            </a:r>
            <a:r>
              <a:rPr lang="ru-RU" sz="1300" b="1" i="1" dirty="0">
                <a:solidFill>
                  <a:srgbClr val="7030A0"/>
                </a:solidFill>
              </a:rPr>
              <a:t> «Строим дом многоэтажный»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515100" y="5213350"/>
            <a:ext cx="2355850" cy="822325"/>
          </a:xfrm>
          <a:prstGeom prst="rect">
            <a:avLst/>
          </a:prstGeom>
        </p:spPr>
        <p:txBody>
          <a:bodyPr lIns="95782" tIns="47891" rIns="95782" bIns="47891">
            <a:normAutofit fontScale="85000"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900" b="1" dirty="0">
                <a:solidFill>
                  <a:srgbClr val="FF0000"/>
                </a:solidFill>
              </a:rPr>
              <a:t>Здоровье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>
                <a:solidFill>
                  <a:srgbClr val="002060"/>
                </a:solidFill>
              </a:rPr>
              <a:t>Беседа</a:t>
            </a:r>
            <a:r>
              <a:rPr lang="ru-RU" sz="1300" b="1" i="1" dirty="0">
                <a:solidFill>
                  <a:srgbClr val="7030A0"/>
                </a:solidFill>
              </a:rPr>
              <a:t> «Зачем нужна одежда»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753225" y="2133600"/>
            <a:ext cx="2657475" cy="1206500"/>
          </a:xfrm>
          <a:prstGeom prst="rect">
            <a:avLst/>
          </a:prstGeom>
        </p:spPr>
        <p:txBody>
          <a:bodyPr lIns="95782" tIns="47891" rIns="95782" bIns="47891">
            <a:normAutofit fontScale="625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900" b="1" dirty="0">
                <a:solidFill>
                  <a:srgbClr val="FF0000"/>
                </a:solidFill>
              </a:rPr>
              <a:t>Безопасность 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700" b="1" i="1" dirty="0">
                <a:solidFill>
                  <a:srgbClr val="002060"/>
                </a:solidFill>
              </a:rPr>
              <a:t>Разговор – обсуждение техники безопасности при строительстве объектов (правила обращения со строителем, транспортом</a:t>
            </a:r>
            <a:r>
              <a:rPr lang="ru-RU" sz="1200" i="1" dirty="0">
                <a:solidFill>
                  <a:srgbClr val="7030A0"/>
                </a:solidFill>
              </a:rPr>
              <a:t>)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6405563" y="4146550"/>
            <a:ext cx="3121025" cy="1211263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Музыка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Слушание песни </a:t>
            </a:r>
            <a:r>
              <a:rPr lang="ru-RU" sz="1200" b="1" i="1" dirty="0">
                <a:solidFill>
                  <a:srgbClr val="7030A0"/>
                </a:solidFill>
              </a:rPr>
              <a:t>«Архитектор» </a:t>
            </a:r>
            <a:r>
              <a:rPr lang="ru-RU" sz="1200" b="1" i="1" dirty="0" smtClean="0">
                <a:solidFill>
                  <a:srgbClr val="7030A0"/>
                </a:solidFill>
              </a:rPr>
              <a:t>музыка </a:t>
            </a:r>
            <a:r>
              <a:rPr lang="ru-RU" sz="1200" b="1" i="1" dirty="0">
                <a:solidFill>
                  <a:srgbClr val="7030A0"/>
                </a:solidFill>
              </a:rPr>
              <a:t>В. Юдиной, слова Г. </a:t>
            </a:r>
            <a:r>
              <a:rPr lang="ru-RU" sz="1200" b="1" i="1" dirty="0" err="1">
                <a:solidFill>
                  <a:srgbClr val="7030A0"/>
                </a:solidFill>
              </a:rPr>
              <a:t>Шалаевой</a:t>
            </a: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3543300" y="5624513"/>
            <a:ext cx="2617788" cy="1108075"/>
          </a:xfrm>
          <a:prstGeom prst="rect">
            <a:avLst/>
          </a:prstGeom>
        </p:spPr>
        <p:txBody>
          <a:bodyPr lIns="95782" tIns="47891" rIns="95782" bIns="47891">
            <a:normAutofit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Физическая культура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Подвижные игры</a:t>
            </a:r>
            <a:r>
              <a:rPr lang="ru-RU" sz="1200" b="1" i="1" dirty="0" smtClean="0">
                <a:solidFill>
                  <a:srgbClr val="7030A0"/>
                </a:solidFill>
              </a:rPr>
              <a:t>: </a:t>
            </a:r>
            <a:r>
              <a:rPr lang="ru-RU" sz="1200" b="1" i="1" dirty="0">
                <a:solidFill>
                  <a:srgbClr val="7030A0"/>
                </a:solidFill>
              </a:rPr>
              <a:t>«Платье с </a:t>
            </a:r>
            <a:r>
              <a:rPr lang="ru-RU" sz="1200" b="1" i="1" dirty="0" smtClean="0">
                <a:solidFill>
                  <a:srgbClr val="7030A0"/>
                </a:solidFill>
              </a:rPr>
              <a:t>узелком» казахская игра</a:t>
            </a: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«Иголка, нитка, узелок» 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2972910" y="2755971"/>
            <a:ext cx="3692945" cy="1590016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/>
              <a:buNone/>
              <a:defRPr/>
            </a:pPr>
            <a:r>
              <a:rPr lang="ru-RU" sz="7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</a:t>
            </a:r>
          </a:p>
          <a:p>
            <a:pPr marL="0" indent="0">
              <a:buFont typeface="Wingdings"/>
              <a:buNone/>
              <a:defRPr/>
            </a:pPr>
            <a:r>
              <a:rPr lang="ru-RU" sz="7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</a:t>
            </a:r>
            <a:r>
              <a:rPr lang="ru-RU" sz="1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Профессия </a:t>
            </a:r>
          </a:p>
          <a:p>
            <a:pPr marL="0" indent="0">
              <a:buFont typeface="Wingdings"/>
              <a:buNone/>
              <a:defRPr/>
            </a:pPr>
            <a:r>
              <a:rPr lang="ru-RU" sz="1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«</a:t>
            </a:r>
            <a:r>
              <a:rPr lang="ru-RU" sz="1400" b="1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Архитектор</a:t>
            </a:r>
            <a:r>
              <a:rPr lang="ru-RU" sz="1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  <a:endParaRPr lang="ru-RU" sz="14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Стрелка вправо 1"/>
          <p:cNvSpPr/>
          <p:nvPr/>
        </p:nvSpPr>
        <p:spPr>
          <a:xfrm rot="18515534">
            <a:off x="4833938" y="2090738"/>
            <a:ext cx="1184275" cy="10477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Стрелка вправо 16"/>
          <p:cNvSpPr/>
          <p:nvPr/>
        </p:nvSpPr>
        <p:spPr>
          <a:xfrm rot="20464447">
            <a:off x="5575300" y="2925763"/>
            <a:ext cx="1090613" cy="8890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5691188" y="3559175"/>
            <a:ext cx="1089025" cy="9525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Стрелка вправо 18"/>
          <p:cNvSpPr/>
          <p:nvPr/>
        </p:nvSpPr>
        <p:spPr>
          <a:xfrm rot="1962303">
            <a:off x="5591175" y="4270375"/>
            <a:ext cx="1289050" cy="74613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Стрелка вправо 19"/>
          <p:cNvSpPr/>
          <p:nvPr/>
        </p:nvSpPr>
        <p:spPr>
          <a:xfrm rot="3221653">
            <a:off x="5022850" y="4941888"/>
            <a:ext cx="1765300" cy="10795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Стрелка вправо 20"/>
          <p:cNvSpPr/>
          <p:nvPr/>
        </p:nvSpPr>
        <p:spPr>
          <a:xfrm rot="8182887">
            <a:off x="2847975" y="4510088"/>
            <a:ext cx="1323975" cy="109537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13728509">
            <a:off x="3348037" y="2192338"/>
            <a:ext cx="1185863" cy="84138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10800000">
            <a:off x="2733675" y="2970213"/>
            <a:ext cx="1155700" cy="10795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4156869" y="4904581"/>
            <a:ext cx="1068388" cy="11747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787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ноябрь - Профессия «Экономист»</a:t>
            </a:r>
            <a:endParaRPr lang="ru-RU" b="1" cap="none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113588" y="1268413"/>
            <a:ext cx="2160587" cy="1833562"/>
          </a:xfrm>
        </p:spPr>
        <p:txBody>
          <a:bodyPr>
            <a:normAutofit fontScale="77500" lnSpcReduction="20000"/>
          </a:bodyPr>
          <a:lstStyle/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ланирование экономики и составление бизнес планов</a:t>
            </a: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бережливый</a:t>
            </a: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рациональный</a:t>
            </a: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расчетливый</a:t>
            </a: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8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700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513" y="1052513"/>
            <a:ext cx="3173412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513" y="4365625"/>
            <a:ext cx="3113087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7950" y="4891088"/>
            <a:ext cx="2952750" cy="166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0488" y="3068638"/>
            <a:ext cx="2470150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0563" y="3392488"/>
            <a:ext cx="1760537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0563" y="5237163"/>
            <a:ext cx="1544637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6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59263" y="1235075"/>
            <a:ext cx="17526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871913" y="2706688"/>
            <a:ext cx="1735137" cy="16017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бъект 2"/>
          <p:cNvSpPr>
            <a:spLocks noGrp="1"/>
          </p:cNvSpPr>
          <p:nvPr>
            <p:ph sz="quarter" idx="1"/>
          </p:nvPr>
        </p:nvSpPr>
        <p:spPr>
          <a:xfrm>
            <a:off x="344488" y="188913"/>
            <a:ext cx="3565525" cy="2262187"/>
          </a:xfrm>
        </p:spPr>
        <p:txBody>
          <a:bodyPr>
            <a:normAutofit/>
          </a:bodyPr>
          <a:lstStyle/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Коммуникация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Рассказ воспитателя: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«Кто такой экономист»</a:t>
            </a:r>
            <a:endParaRPr lang="ru-RU" sz="1200" b="1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Ситуация – упражнение: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«Зачем людям нужны деньги»</a:t>
            </a:r>
            <a:endParaRPr lang="ru-RU" sz="1200" b="1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НОД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«В гости к гному экономисту» - </a:t>
            </a:r>
            <a:r>
              <a:rPr lang="ru-RU" sz="1200" b="1" i="1" dirty="0" smtClean="0">
                <a:solidFill>
                  <a:srgbClr val="002060"/>
                </a:solidFill>
              </a:rPr>
              <a:t>использование ТРИЗ</a:t>
            </a:r>
            <a:endParaRPr lang="ru-RU" sz="1200" b="1" i="1" dirty="0">
              <a:solidFill>
                <a:srgbClr val="00206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Сочинение загадок</a:t>
            </a:r>
            <a:endParaRPr lang="ru-RU" sz="1200" b="1" i="1" dirty="0">
              <a:solidFill>
                <a:srgbClr val="00206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3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98463" y="2219325"/>
            <a:ext cx="3694112" cy="1735138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400" b="1" dirty="0">
                <a:solidFill>
                  <a:srgbClr val="FF0000"/>
                </a:solidFill>
              </a:rPr>
              <a:t>Познание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 smtClean="0">
                <a:solidFill>
                  <a:srgbClr val="002060"/>
                </a:solidFill>
              </a:rPr>
              <a:t>Рассматривание серии картинок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 smtClean="0">
                <a:solidFill>
                  <a:srgbClr val="002060"/>
                </a:solidFill>
              </a:rPr>
              <a:t>профессии экономиста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4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4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87325" y="4371975"/>
            <a:ext cx="3101975" cy="1474788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Чтение художественной литературы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Т.А. Шорыгина </a:t>
            </a:r>
            <a:r>
              <a:rPr lang="ru-RU" sz="1200" b="1" i="1" dirty="0" smtClean="0">
                <a:solidFill>
                  <a:srgbClr val="7030A0"/>
                </a:solidFill>
              </a:rPr>
              <a:t>«Экономист»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Я. Корчак </a:t>
            </a:r>
            <a:r>
              <a:rPr lang="ru-RU" sz="1200" b="1" i="1" dirty="0" smtClean="0">
                <a:solidFill>
                  <a:srgbClr val="7030A0"/>
                </a:solidFill>
              </a:rPr>
              <a:t>«Маленький принц»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Н.А. </a:t>
            </a:r>
            <a:r>
              <a:rPr lang="ru-RU" sz="1200" b="1" i="1" dirty="0" err="1" smtClean="0">
                <a:solidFill>
                  <a:srgbClr val="002060"/>
                </a:solidFill>
              </a:rPr>
              <a:t>Крушевицкая</a:t>
            </a:r>
            <a:r>
              <a:rPr lang="ru-RU" sz="1200" b="1" i="1" dirty="0" smtClean="0">
                <a:solidFill>
                  <a:srgbClr val="002060"/>
                </a:solidFill>
              </a:rPr>
              <a:t> </a:t>
            </a:r>
            <a:r>
              <a:rPr lang="ru-RU" sz="1200" b="1" i="1" dirty="0" smtClean="0">
                <a:solidFill>
                  <a:srgbClr val="7030A0"/>
                </a:solidFill>
              </a:rPr>
              <a:t>«Экономист</a:t>
            </a:r>
            <a:r>
              <a:rPr lang="ru-RU" sz="1200" i="1" dirty="0" smtClean="0">
                <a:solidFill>
                  <a:srgbClr val="7030A0"/>
                </a:solidFill>
              </a:rPr>
              <a:t>»</a:t>
            </a:r>
            <a:endParaRPr lang="ru-RU" sz="1200" i="1" dirty="0">
              <a:solidFill>
                <a:srgbClr val="7030A0"/>
              </a:solidFill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745163" y="0"/>
            <a:ext cx="3298825" cy="2246313"/>
          </a:xfrm>
          <a:prstGeom prst="rect">
            <a:avLst/>
          </a:prstGeom>
        </p:spPr>
        <p:txBody>
          <a:bodyPr lIns="95782" tIns="47891" rIns="95782" bIns="47891">
            <a:normAutofit fontScale="92500"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Социализация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Сюжетная игра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:«Семейный бюджет»,</a:t>
            </a: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Проблемная ситуация 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«Кто купит больше?»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Игровая ситуация</a:t>
            </a:r>
            <a:endParaRPr lang="ru-RU" sz="1200" b="1" i="1" dirty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«Где продают и покупают?»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Игровое упражнение</a:t>
            </a:r>
            <a:endParaRPr lang="ru-RU" sz="1200" b="1" i="1" dirty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«Интересные покупки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Экономическая игра: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«Ай да ярмарка!»</a:t>
            </a: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681788" y="2781300"/>
            <a:ext cx="2736850" cy="1360488"/>
          </a:xfrm>
          <a:prstGeom prst="rect">
            <a:avLst/>
          </a:prstGeom>
        </p:spPr>
        <p:txBody>
          <a:bodyPr lIns="95782" tIns="47891" rIns="95782" bIns="47891">
            <a:normAutofit fontScale="925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Художественное творчество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Рисование </a:t>
            </a:r>
            <a:r>
              <a:rPr lang="ru-RU" sz="1200" b="1" i="1" dirty="0" smtClean="0">
                <a:solidFill>
                  <a:srgbClr val="7030A0"/>
                </a:solidFill>
              </a:rPr>
              <a:t>«Реклама моего товара»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Аппликация 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«Оригинальные подарки»</a:t>
            </a: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759575" y="4114800"/>
            <a:ext cx="2355850" cy="1046163"/>
          </a:xfrm>
          <a:prstGeom prst="rect">
            <a:avLst/>
          </a:prstGeom>
        </p:spPr>
        <p:txBody>
          <a:bodyPr lIns="95782" tIns="47891" rIns="95782" bIns="47891">
            <a:normAutofit fontScale="92500"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 smtClean="0">
                <a:solidFill>
                  <a:srgbClr val="FF0000"/>
                </a:solidFill>
              </a:rPr>
              <a:t>Музыка</a:t>
            </a:r>
            <a:endParaRPr lang="ru-RU" sz="1500" b="1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Разучивание песни на слова Т. </a:t>
            </a:r>
            <a:r>
              <a:rPr lang="ru-RU" sz="1200" b="1" i="1" dirty="0" err="1" smtClean="0">
                <a:solidFill>
                  <a:srgbClr val="002060"/>
                </a:solidFill>
              </a:rPr>
              <a:t>Шалаевой</a:t>
            </a:r>
            <a:r>
              <a:rPr lang="ru-RU" sz="1200" b="1" i="1" dirty="0" smtClean="0">
                <a:solidFill>
                  <a:srgbClr val="002060"/>
                </a:solidFill>
              </a:rPr>
              <a:t>. музыка В.Юдиной </a:t>
            </a:r>
            <a:r>
              <a:rPr lang="ru-RU" sz="1200" b="1" i="1" dirty="0" smtClean="0">
                <a:solidFill>
                  <a:srgbClr val="7030A0"/>
                </a:solidFill>
              </a:rPr>
              <a:t>«Бухгалтер» </a:t>
            </a: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29705" name="Объект 2"/>
          <p:cNvSpPr txBox="1">
            <a:spLocks/>
          </p:cNvSpPr>
          <p:nvPr/>
        </p:nvSpPr>
        <p:spPr bwMode="auto">
          <a:xfrm>
            <a:off x="2865438" y="5568950"/>
            <a:ext cx="3121025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2" tIns="47891" rIns="95782" bIns="47891"/>
          <a:lstStyle/>
          <a:p>
            <a:pPr algn="ctr">
              <a:spcBef>
                <a:spcPts val="838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ru-RU" sz="1600" b="1" dirty="0">
                <a:solidFill>
                  <a:srgbClr val="FF0000"/>
                </a:solidFill>
                <a:latin typeface="Century Schoolbook" pitchFamily="18" charset="0"/>
              </a:rPr>
              <a:t>Безопасность</a:t>
            </a:r>
          </a:p>
          <a:p>
            <a:pPr algn="ctr">
              <a:spcBef>
                <a:spcPts val="838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ru-RU" sz="1200" b="1" dirty="0">
                <a:solidFill>
                  <a:srgbClr val="002060"/>
                </a:solidFill>
                <a:latin typeface="Century Schoolbook" pitchFamily="18" charset="0"/>
              </a:rPr>
              <a:t>Дидактическая игра:</a:t>
            </a:r>
            <a:r>
              <a:rPr lang="ru-RU" sz="1200" b="1" dirty="0">
                <a:solidFill>
                  <a:srgbClr val="7030A0"/>
                </a:solidFill>
                <a:latin typeface="Century Schoolbook" pitchFamily="18" charset="0"/>
              </a:rPr>
              <a:t>«Да – нет»</a:t>
            </a:r>
            <a:r>
              <a:rPr lang="ru-RU" sz="1200" b="1" dirty="0">
                <a:solidFill>
                  <a:srgbClr val="FF0000"/>
                </a:solidFill>
                <a:latin typeface="Century Schoolbook" pitchFamily="18" charset="0"/>
              </a:rPr>
              <a:t> </a:t>
            </a:r>
          </a:p>
          <a:p>
            <a:pPr>
              <a:spcBef>
                <a:spcPts val="838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ru-RU" sz="1600" b="1" dirty="0">
                <a:solidFill>
                  <a:srgbClr val="FF0000"/>
                </a:solidFill>
                <a:latin typeface="Century Schoolbook" pitchFamily="18" charset="0"/>
              </a:rPr>
              <a:t> </a:t>
            </a:r>
          </a:p>
          <a:p>
            <a:pPr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endParaRPr lang="ru-RU" sz="1600" dirty="0">
              <a:solidFill>
                <a:schemeClr val="accent3"/>
              </a:solidFill>
              <a:latin typeface="Century Schoolbook" pitchFamily="18" charset="0"/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6305550" y="5407025"/>
            <a:ext cx="2619375" cy="1238250"/>
          </a:xfrm>
          <a:prstGeom prst="rect">
            <a:avLst/>
          </a:prstGeom>
          <a:noFill/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Физическая культура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000" b="1" i="1" dirty="0" smtClean="0">
                <a:solidFill>
                  <a:srgbClr val="7030A0"/>
                </a:solidFill>
              </a:rPr>
              <a:t>«</a:t>
            </a:r>
            <a:r>
              <a:rPr lang="ru-RU" sz="1200" b="1" i="1" dirty="0">
                <a:solidFill>
                  <a:srgbClr val="7030A0"/>
                </a:solidFill>
              </a:rPr>
              <a:t>Кто </a:t>
            </a:r>
            <a:r>
              <a:rPr lang="ru-RU" sz="1200" b="1" i="1" dirty="0" smtClean="0">
                <a:solidFill>
                  <a:srgbClr val="7030A0"/>
                </a:solidFill>
              </a:rPr>
              <a:t>быстрее посчитает деньги»  </a:t>
            </a:r>
            <a:r>
              <a:rPr lang="ru-RU" sz="1200" b="1" i="1" dirty="0" smtClean="0">
                <a:solidFill>
                  <a:srgbClr val="002060"/>
                </a:solidFill>
              </a:rPr>
              <a:t>-эстафета</a:t>
            </a: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2972910" y="2755971"/>
            <a:ext cx="3692945" cy="1590016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/>
              <a:buNone/>
              <a:defRPr/>
            </a:pPr>
            <a:r>
              <a:rPr lang="ru-RU" sz="7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</a:t>
            </a:r>
            <a:r>
              <a:rPr lang="ru-RU" sz="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                       </a:t>
            </a: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Font typeface="Wingdings"/>
              <a:buNone/>
              <a:defRPr/>
            </a:pPr>
            <a:r>
              <a:rPr lang="ru-RU" sz="7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</a:t>
            </a:r>
            <a:r>
              <a:rPr lang="ru-RU" sz="1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Профессия </a:t>
            </a:r>
            <a:endParaRPr lang="ru-RU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0" indent="0">
              <a:buFont typeface="Wingdings"/>
              <a:buNone/>
              <a:defRPr/>
            </a:pPr>
            <a:r>
              <a:rPr lang="ru-RU" sz="1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«</a:t>
            </a:r>
            <a:r>
              <a:rPr lang="ru-RU" sz="1400" b="1" cap="all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экономис</a:t>
            </a:r>
            <a:r>
              <a:rPr lang="ru-RU" sz="1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  <a:endParaRPr lang="ru-RU" sz="14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Стрелка вправо 1"/>
          <p:cNvSpPr/>
          <p:nvPr/>
        </p:nvSpPr>
        <p:spPr>
          <a:xfrm rot="18515534">
            <a:off x="4833938" y="2090738"/>
            <a:ext cx="1184275" cy="10477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Стрелка вправо 17"/>
          <p:cNvSpPr/>
          <p:nvPr/>
        </p:nvSpPr>
        <p:spPr>
          <a:xfrm rot="20908992">
            <a:off x="5895975" y="3143250"/>
            <a:ext cx="849313" cy="13017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Стрелка вправо 18"/>
          <p:cNvSpPr/>
          <p:nvPr/>
        </p:nvSpPr>
        <p:spPr>
          <a:xfrm rot="1962303">
            <a:off x="5661025" y="4071938"/>
            <a:ext cx="1289050" cy="74612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Стрелка вправо 19"/>
          <p:cNvSpPr/>
          <p:nvPr/>
        </p:nvSpPr>
        <p:spPr>
          <a:xfrm rot="3221653">
            <a:off x="5022850" y="4941888"/>
            <a:ext cx="1765300" cy="10795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Стрелка вправо 20"/>
          <p:cNvSpPr/>
          <p:nvPr/>
        </p:nvSpPr>
        <p:spPr>
          <a:xfrm rot="8182887">
            <a:off x="2847975" y="4510088"/>
            <a:ext cx="1323975" cy="109537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13728509">
            <a:off x="2782094" y="1889919"/>
            <a:ext cx="1898650" cy="125412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12259444">
            <a:off x="2924175" y="2708275"/>
            <a:ext cx="1101725" cy="77788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4226719" y="4834731"/>
            <a:ext cx="928688" cy="11747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787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декабрь - Профессия «Спасатель»</a:t>
            </a:r>
            <a:endParaRPr lang="ru-RU" b="1" cap="none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76963" y="1196975"/>
            <a:ext cx="3287712" cy="647700"/>
          </a:xfrm>
        </p:spPr>
        <p:txBody>
          <a:bodyPr>
            <a:normAutofit/>
          </a:bodyPr>
          <a:lstStyle/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спасет </a:t>
            </a: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жизни людей</a:t>
            </a:r>
            <a:endParaRPr lang="ru-RU" sz="18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105525" y="1989138"/>
            <a:ext cx="3008313" cy="1057275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храбрый</a:t>
            </a: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отважный</a:t>
            </a:r>
            <a:endParaRPr lang="ru-RU" sz="1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ловкий </a:t>
            </a:r>
            <a:endParaRPr lang="ru-RU" sz="1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749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225" y="1217613"/>
            <a:ext cx="3651250" cy="493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9763" y="3140075"/>
            <a:ext cx="2141537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1838" y="4664075"/>
            <a:ext cx="35179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5788" y="3246438"/>
            <a:ext cx="2386012" cy="141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871913" y="2706688"/>
            <a:ext cx="1735137" cy="16017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бъект 2"/>
          <p:cNvSpPr>
            <a:spLocks noGrp="1"/>
          </p:cNvSpPr>
          <p:nvPr>
            <p:ph sz="quarter" idx="1"/>
          </p:nvPr>
        </p:nvSpPr>
        <p:spPr>
          <a:xfrm>
            <a:off x="273050" y="188913"/>
            <a:ext cx="3565525" cy="2262187"/>
          </a:xfrm>
        </p:spPr>
        <p:txBody>
          <a:bodyPr>
            <a:normAutofit/>
          </a:bodyPr>
          <a:lstStyle/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Коммуникация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Рассказ воспитателя о спасателях: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«Кто проектировал дом»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Ситуации –иллюстрации</a:t>
            </a:r>
            <a:r>
              <a:rPr lang="ru-RU" sz="1200" b="1" i="1" dirty="0" smtClean="0">
                <a:solidFill>
                  <a:srgbClr val="7030A0"/>
                </a:solidFill>
              </a:rPr>
              <a:t>: «Кто </a:t>
            </a:r>
            <a:r>
              <a:rPr lang="ru-RU" sz="1200" b="1" i="1" dirty="0">
                <a:solidFill>
                  <a:srgbClr val="7030A0"/>
                </a:solidFill>
              </a:rPr>
              <a:t>первым приходит на помощь»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Пересказ рассказа л. Толстого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«Пожарные собаки»</a:t>
            </a:r>
            <a:endParaRPr lang="ru-RU" sz="600" b="1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НОД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«Служба «01», «02», «03» всегда на страже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200" b="1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3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00025" y="2565400"/>
            <a:ext cx="3529013" cy="1460500"/>
          </a:xfrm>
          <a:prstGeom prst="rect">
            <a:avLst/>
          </a:prstGeom>
        </p:spPr>
        <p:txBody>
          <a:bodyPr lIns="95782" tIns="47891" rIns="95782" bIns="47891">
            <a:normAutofit fontScale="925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Познание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Рассматривание иллюстраций 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С.А. Васильевой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«Профессии»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Рассматривание картинок К.П. Нефедовой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«Современные профессии»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Решение проблемной ситуации:</a:t>
            </a:r>
            <a:endParaRPr lang="ru-RU" sz="1200" b="1" i="1" dirty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«Как вызвать службу спасения»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87325" y="4371975"/>
            <a:ext cx="2820988" cy="1474788"/>
          </a:xfrm>
          <a:prstGeom prst="rect">
            <a:avLst/>
          </a:prstGeom>
        </p:spPr>
        <p:txBody>
          <a:bodyPr lIns="95782" tIns="47891" rIns="95782" bIns="47891">
            <a:normAutofit fontScale="92500"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Чтение художественной литературы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С. Маршак «Рассказ о неизвестном герое», «Пожар»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С. Михалков «Дядя Степа»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Л. Толстой «Пожарные собаки»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816600" y="0"/>
            <a:ext cx="3298825" cy="2246313"/>
          </a:xfrm>
          <a:prstGeom prst="rect">
            <a:avLst/>
          </a:prstGeom>
        </p:spPr>
        <p:txBody>
          <a:bodyPr lIns="95782" tIns="47891" rIns="95782" bIns="47891">
            <a:normAutofit fontScale="92500"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Социализация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Сюжетно – ролевые игры</a:t>
            </a:r>
            <a:r>
              <a:rPr lang="ru-RU" sz="1200" b="1" i="1" dirty="0">
                <a:solidFill>
                  <a:srgbClr val="002060"/>
                </a:solidFill>
              </a:rPr>
              <a:t>: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«МЧС», «Милиция», «Пожарные»,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«Служба спасения»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«Семья»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Дидактические игры: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«Много»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«Будь внимателен»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«Чего не стало»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«Кому что нужно?»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Игра - инсценировка: </a:t>
            </a:r>
            <a:r>
              <a:rPr lang="ru-RU" sz="1200" b="1" i="1" dirty="0">
                <a:solidFill>
                  <a:srgbClr val="7030A0"/>
                </a:solidFill>
              </a:rPr>
              <a:t>«Мы спасатели»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775450" y="3240088"/>
            <a:ext cx="2736850" cy="1131887"/>
          </a:xfrm>
          <a:prstGeom prst="rect">
            <a:avLst/>
          </a:prstGeom>
        </p:spPr>
        <p:txBody>
          <a:bodyPr lIns="95782" tIns="47891" rIns="95782" bIns="47891">
            <a:normAutofit fontScale="925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Художественное творчество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Рисование пожарной машины </a:t>
            </a:r>
            <a:r>
              <a:rPr lang="ru-RU" sz="1200" b="1" i="1" dirty="0">
                <a:solidFill>
                  <a:srgbClr val="7030A0"/>
                </a:solidFill>
              </a:rPr>
              <a:t>(по стихотворению С. Маршака «Пожар»)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911975" y="4357688"/>
            <a:ext cx="2355850" cy="1046162"/>
          </a:xfrm>
          <a:prstGeom prst="rect">
            <a:avLst/>
          </a:prstGeom>
        </p:spPr>
        <p:txBody>
          <a:bodyPr lIns="95782" tIns="47891" rIns="95782" bIns="47891">
            <a:normAutofit fontScale="850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Здоровье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Дидактическая игра</a:t>
            </a:r>
            <a:r>
              <a:rPr lang="ru-RU" sz="1200" b="1" i="1" dirty="0" smtClean="0">
                <a:solidFill>
                  <a:srgbClr val="7030A0"/>
                </a:solidFill>
              </a:rPr>
              <a:t>:  </a:t>
            </a:r>
            <a:r>
              <a:rPr lang="ru-RU" sz="1200" b="1" i="1" dirty="0">
                <a:solidFill>
                  <a:srgbClr val="7030A0"/>
                </a:solidFill>
              </a:rPr>
              <a:t>«Раз, два, три – опасность назови»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Беседа </a:t>
            </a:r>
            <a:r>
              <a:rPr lang="ru-RU" sz="1200" b="1" i="1" dirty="0">
                <a:solidFill>
                  <a:srgbClr val="7030A0"/>
                </a:solidFill>
              </a:rPr>
              <a:t>«Ни ночью, ни днем, не балуйтесь, дети, с огнем» 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761163" y="2119313"/>
            <a:ext cx="2657475" cy="1206500"/>
          </a:xfrm>
          <a:prstGeom prst="rect">
            <a:avLst/>
          </a:prstGeom>
        </p:spPr>
        <p:txBody>
          <a:bodyPr lIns="95782" tIns="47891" rIns="95782" bIns="47891">
            <a:normAutofit fontScale="925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Безопасность 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Дидактическая игра</a:t>
            </a:r>
            <a:r>
              <a:rPr lang="ru-RU" sz="1200" b="1" i="1" dirty="0" smtClean="0">
                <a:solidFill>
                  <a:srgbClr val="7030A0"/>
                </a:solidFill>
              </a:rPr>
              <a:t>:«Найди </a:t>
            </a:r>
            <a:r>
              <a:rPr lang="ru-RU" sz="1200" b="1" i="1" dirty="0">
                <a:solidFill>
                  <a:srgbClr val="7030A0"/>
                </a:solidFill>
              </a:rPr>
              <a:t>опасный предмет»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Игра – тренинг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«Если случился пожар в квартире»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3000375" y="5356225"/>
            <a:ext cx="3121025" cy="1289050"/>
          </a:xfrm>
          <a:prstGeom prst="rect">
            <a:avLst/>
          </a:prstGeom>
        </p:spPr>
        <p:txBody>
          <a:bodyPr lIns="95782" tIns="47891" rIns="95782" bIns="47891">
            <a:normAutofit fontScale="925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Взаимодействие с социумом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Поездка с детьми к вечному огню на площадь Героев.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Анкетирование и оформление памятки «</a:t>
            </a:r>
            <a:r>
              <a:rPr lang="ru-RU" sz="1200" b="1" i="1" dirty="0">
                <a:solidFill>
                  <a:srgbClr val="7030A0"/>
                </a:solidFill>
              </a:rPr>
              <a:t>Профилактика пожарной безопасности</a:t>
            </a:r>
            <a:r>
              <a:rPr lang="ru-RU" sz="1200" b="1" i="1" dirty="0">
                <a:solidFill>
                  <a:srgbClr val="002060"/>
                </a:solidFill>
              </a:rPr>
              <a:t>»  </a:t>
            </a: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6305550" y="5407025"/>
            <a:ext cx="2619375" cy="1238250"/>
          </a:xfrm>
          <a:prstGeom prst="rect">
            <a:avLst/>
          </a:prstGeom>
        </p:spPr>
        <p:txBody>
          <a:bodyPr lIns="95782" tIns="47891" rIns="95782" bIns="47891">
            <a:normAutofit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Физическая культура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 smtClean="0">
                <a:solidFill>
                  <a:srgbClr val="002060"/>
                </a:solidFill>
              </a:rPr>
              <a:t>Игры </a:t>
            </a:r>
            <a:r>
              <a:rPr lang="ru-RU" sz="1300" b="1" i="1" dirty="0">
                <a:solidFill>
                  <a:srgbClr val="002060"/>
                </a:solidFill>
              </a:rPr>
              <a:t>– </a:t>
            </a:r>
            <a:r>
              <a:rPr lang="ru-RU" sz="1300" b="1" i="1" dirty="0" smtClean="0">
                <a:solidFill>
                  <a:srgbClr val="002060"/>
                </a:solidFill>
              </a:rPr>
              <a:t>эстафеты: </a:t>
            </a:r>
            <a:r>
              <a:rPr lang="ru-RU" sz="1000" b="1" i="1" dirty="0" smtClean="0">
                <a:solidFill>
                  <a:srgbClr val="7030A0"/>
                </a:solidFill>
              </a:rPr>
              <a:t>«</a:t>
            </a:r>
            <a:r>
              <a:rPr lang="ru-RU" sz="1000" b="1" i="1" dirty="0">
                <a:solidFill>
                  <a:srgbClr val="7030A0"/>
                </a:solidFill>
              </a:rPr>
              <a:t>Чья бригада быстрее соберется»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000" b="1" i="1" dirty="0">
                <a:solidFill>
                  <a:srgbClr val="7030A0"/>
                </a:solidFill>
              </a:rPr>
              <a:t>«Огонь - вода»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000" b="1" i="1" dirty="0">
                <a:solidFill>
                  <a:srgbClr val="7030A0"/>
                </a:solidFill>
              </a:rPr>
              <a:t>«Кто быстрее потушит пожар»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0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2972910" y="2755971"/>
            <a:ext cx="3692945" cy="1590016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/>
              <a:buNone/>
              <a:defRPr/>
            </a:pPr>
            <a:r>
              <a:rPr lang="ru-RU" sz="7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</a:t>
            </a:r>
          </a:p>
          <a:p>
            <a:pPr marL="0" indent="0">
              <a:buFont typeface="Wingdings"/>
              <a:buNone/>
              <a:defRPr/>
            </a:pPr>
            <a:r>
              <a:rPr lang="ru-RU" sz="7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</a:t>
            </a:r>
            <a:r>
              <a:rPr lang="ru-RU" sz="1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Профессия </a:t>
            </a:r>
          </a:p>
          <a:p>
            <a:pPr marL="0" indent="0">
              <a:buFont typeface="Wingdings"/>
              <a:buNone/>
              <a:defRPr/>
            </a:pPr>
            <a:r>
              <a:rPr lang="ru-RU" sz="1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«СПАСАТЕЛЬ»</a:t>
            </a:r>
            <a:endParaRPr lang="ru-RU" sz="14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Стрелка вправо 1"/>
          <p:cNvSpPr/>
          <p:nvPr/>
        </p:nvSpPr>
        <p:spPr>
          <a:xfrm rot="18515534">
            <a:off x="4833938" y="2090738"/>
            <a:ext cx="1184275" cy="10477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Стрелка вправо 16"/>
          <p:cNvSpPr/>
          <p:nvPr/>
        </p:nvSpPr>
        <p:spPr>
          <a:xfrm rot="20464447">
            <a:off x="5575300" y="2925763"/>
            <a:ext cx="1090613" cy="8890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5691188" y="3559175"/>
            <a:ext cx="1089025" cy="9525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Стрелка вправо 18"/>
          <p:cNvSpPr/>
          <p:nvPr/>
        </p:nvSpPr>
        <p:spPr>
          <a:xfrm rot="1962303">
            <a:off x="5591175" y="4270375"/>
            <a:ext cx="1289050" cy="74613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Стрелка вправо 19"/>
          <p:cNvSpPr/>
          <p:nvPr/>
        </p:nvSpPr>
        <p:spPr>
          <a:xfrm rot="3221653">
            <a:off x="5022850" y="4941888"/>
            <a:ext cx="1765300" cy="10795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Стрелка вправо 20"/>
          <p:cNvSpPr/>
          <p:nvPr/>
        </p:nvSpPr>
        <p:spPr>
          <a:xfrm rot="8182887">
            <a:off x="2847975" y="4510088"/>
            <a:ext cx="1323975" cy="109537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13728509">
            <a:off x="3705226" y="2336800"/>
            <a:ext cx="773112" cy="96837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12259444">
            <a:off x="2924175" y="2708275"/>
            <a:ext cx="1101725" cy="77788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4226719" y="4834731"/>
            <a:ext cx="928688" cy="11747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787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январь - Профессия «Художник»</a:t>
            </a:r>
            <a:endParaRPr lang="ru-RU" b="1" cap="none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931025" y="1217613"/>
            <a:ext cx="2974975" cy="1285875"/>
          </a:xfrm>
        </p:spPr>
        <p:txBody>
          <a:bodyPr>
            <a:normAutofit fontScale="77500" lnSpcReduction="20000"/>
          </a:bodyPr>
          <a:lstStyle/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пишет картины</a:t>
            </a: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оформляет:</a:t>
            </a: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фасады зданий</a:t>
            </a: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витрины</a:t>
            </a: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выставки</a:t>
            </a:r>
            <a:endParaRPr lang="ru-RU" sz="18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959600" y="2898775"/>
            <a:ext cx="3008313" cy="1055688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5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творческий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5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ответственный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5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аккуратный</a:t>
            </a:r>
            <a:endParaRPr lang="ru-RU" sz="15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3797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1875" y="3805238"/>
            <a:ext cx="3286125" cy="281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3" y="1076325"/>
            <a:ext cx="3848100" cy="470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Рисунок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5325" y="1744663"/>
            <a:ext cx="2427288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871913" y="2706688"/>
            <a:ext cx="1735137" cy="16017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бъект 2"/>
          <p:cNvSpPr>
            <a:spLocks noGrp="1"/>
          </p:cNvSpPr>
          <p:nvPr>
            <p:ph sz="quarter" idx="1"/>
          </p:nvPr>
        </p:nvSpPr>
        <p:spPr>
          <a:xfrm>
            <a:off x="273050" y="188913"/>
            <a:ext cx="3565525" cy="2262187"/>
          </a:xfrm>
        </p:spPr>
        <p:txBody>
          <a:bodyPr>
            <a:normAutofit/>
          </a:bodyPr>
          <a:lstStyle/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Коммуникация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Диалог:</a:t>
            </a:r>
            <a:endParaRPr lang="ru-RU" sz="1200" b="1" i="1" dirty="0">
              <a:solidFill>
                <a:srgbClr val="00206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«В мастерской художника»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«Как стать настоящим художником»</a:t>
            </a:r>
            <a:endParaRPr lang="ru-RU" sz="1200" b="1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Общение: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«Каких художников вы знаете?»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Какая картина тебе нравится»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«Если бы я был художником»</a:t>
            </a:r>
            <a:endParaRPr lang="ru-RU" sz="1200" b="1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НОД на тему</a:t>
            </a:r>
            <a:endParaRPr lang="ru-RU" sz="1200" b="1" i="1" dirty="0">
              <a:solidFill>
                <a:srgbClr val="00206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«Встреча с прекрасным»</a:t>
            </a:r>
            <a:endParaRPr lang="ru-RU" sz="1200" b="1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3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96850" y="2659063"/>
            <a:ext cx="3694113" cy="1946275"/>
          </a:xfrm>
          <a:prstGeom prst="rect">
            <a:avLst/>
          </a:prstGeom>
        </p:spPr>
        <p:txBody>
          <a:bodyPr lIns="95782" tIns="47891" rIns="95782" bIns="47891">
            <a:normAutofit fontScale="775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Познание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>
                <a:solidFill>
                  <a:srgbClr val="002060"/>
                </a:solidFill>
              </a:rPr>
              <a:t>Рассматривание </a:t>
            </a:r>
            <a:r>
              <a:rPr lang="ru-RU" sz="1400" b="1" i="1" dirty="0" smtClean="0">
                <a:solidFill>
                  <a:srgbClr val="002060"/>
                </a:solidFill>
              </a:rPr>
              <a:t>репродукции картин: </a:t>
            </a:r>
            <a:endParaRPr lang="ru-RU" sz="1400" b="1" i="1" dirty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 err="1" smtClean="0">
                <a:solidFill>
                  <a:srgbClr val="002060"/>
                </a:solidFill>
              </a:rPr>
              <a:t>И.Репина</a:t>
            </a:r>
            <a:r>
              <a:rPr lang="ru-RU" sz="1400" b="1" i="1" dirty="0" smtClean="0">
                <a:solidFill>
                  <a:srgbClr val="002060"/>
                </a:solidFill>
              </a:rPr>
              <a:t>, </a:t>
            </a:r>
            <a:r>
              <a:rPr lang="ru-RU" sz="1400" b="1" i="1" dirty="0" err="1" smtClean="0">
                <a:solidFill>
                  <a:srgbClr val="002060"/>
                </a:solidFill>
              </a:rPr>
              <a:t>В.Васнецова</a:t>
            </a:r>
            <a:r>
              <a:rPr lang="ru-RU" sz="1400" b="1" i="1" dirty="0" smtClean="0">
                <a:solidFill>
                  <a:srgbClr val="002060"/>
                </a:solidFill>
              </a:rPr>
              <a:t>, </a:t>
            </a:r>
            <a:r>
              <a:rPr lang="ru-RU" sz="1400" b="1" i="1" dirty="0" err="1" smtClean="0">
                <a:solidFill>
                  <a:srgbClr val="002060"/>
                </a:solidFill>
              </a:rPr>
              <a:t>И.Левитана</a:t>
            </a:r>
            <a:r>
              <a:rPr lang="ru-RU" sz="1400" b="1" i="1" dirty="0" smtClean="0">
                <a:solidFill>
                  <a:srgbClr val="002060"/>
                </a:solidFill>
              </a:rPr>
              <a:t>, </a:t>
            </a:r>
            <a:r>
              <a:rPr lang="ru-RU" sz="1400" b="1" i="1" dirty="0" err="1" smtClean="0">
                <a:solidFill>
                  <a:srgbClr val="002060"/>
                </a:solidFill>
              </a:rPr>
              <a:t>И.Грабаля</a:t>
            </a:r>
            <a:r>
              <a:rPr lang="ru-RU" sz="1400" b="1" i="1" dirty="0" smtClean="0">
                <a:solidFill>
                  <a:srgbClr val="002060"/>
                </a:solidFill>
              </a:rPr>
              <a:t>, 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 err="1" smtClean="0">
                <a:solidFill>
                  <a:srgbClr val="002060"/>
                </a:solidFill>
              </a:rPr>
              <a:t>И.Шишкина</a:t>
            </a:r>
            <a:endParaRPr lang="ru-RU" sz="1400" b="1" i="1" dirty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 smtClean="0">
                <a:solidFill>
                  <a:srgbClr val="002060"/>
                </a:solidFill>
              </a:rPr>
              <a:t>Рассматривание иллюстраций с изображением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 smtClean="0">
                <a:solidFill>
                  <a:srgbClr val="7030A0"/>
                </a:solidFill>
              </a:rPr>
              <a:t>«Третьяковской галереи и музея изобразительных искусств»</a:t>
            </a:r>
            <a:endParaRPr lang="ru-RU" sz="14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 smtClean="0">
                <a:solidFill>
                  <a:srgbClr val="002060"/>
                </a:solidFill>
              </a:rPr>
              <a:t>Экспериментирование красками</a:t>
            </a:r>
            <a:endParaRPr lang="ru-RU" sz="1400" b="1" i="1" dirty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 smtClean="0">
                <a:solidFill>
                  <a:srgbClr val="002060"/>
                </a:solidFill>
              </a:rPr>
              <a:t>Решение проблемной ситуации: </a:t>
            </a:r>
            <a:r>
              <a:rPr lang="ru-RU" sz="1400" b="1" i="1" dirty="0" smtClean="0">
                <a:solidFill>
                  <a:srgbClr val="7030A0"/>
                </a:solidFill>
              </a:rPr>
              <a:t>«В мастерской художника пропали краски»</a:t>
            </a:r>
            <a:endParaRPr lang="ru-RU" sz="14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4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b="1" i="1" dirty="0">
              <a:solidFill>
                <a:srgbClr val="7030A0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770063" y="5110163"/>
            <a:ext cx="3103562" cy="1473200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Чтение художественной литературы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А.С. Васильева «Художник», 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А. </a:t>
            </a:r>
            <a:r>
              <a:rPr lang="ru-RU" sz="1200" b="1" i="1" dirty="0" err="1" smtClean="0">
                <a:solidFill>
                  <a:srgbClr val="7030A0"/>
                </a:solidFill>
              </a:rPr>
              <a:t>Барто</a:t>
            </a:r>
            <a:r>
              <a:rPr lang="ru-RU" sz="1200" b="1" i="1" dirty="0" smtClean="0">
                <a:solidFill>
                  <a:srgbClr val="7030A0"/>
                </a:solidFill>
              </a:rPr>
              <a:t> «Смелая художница»</a:t>
            </a: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А. Степанова «Про художника</a:t>
            </a:r>
            <a:r>
              <a:rPr lang="ru-RU" sz="1200" i="1" dirty="0" smtClean="0">
                <a:solidFill>
                  <a:srgbClr val="7030A0"/>
                </a:solidFill>
              </a:rPr>
              <a:t>»</a:t>
            </a:r>
            <a:endParaRPr lang="ru-RU" sz="1200" i="1" dirty="0">
              <a:solidFill>
                <a:srgbClr val="7030A0"/>
              </a:solidFill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797550" y="0"/>
            <a:ext cx="3298825" cy="1989138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Социализация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Творческая игра:</a:t>
            </a:r>
            <a:endParaRPr lang="ru-RU" sz="1200" b="1" i="1" dirty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«Мы художники»</a:t>
            </a: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Развивающие игры:</a:t>
            </a:r>
            <a:endParaRPr lang="ru-RU" sz="1200" b="1" i="1" dirty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«Подбери инструмент художнику»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«Кто я?»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«Собери портрет»</a:t>
            </a: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746875" y="2193925"/>
            <a:ext cx="2738438" cy="1379538"/>
          </a:xfrm>
          <a:prstGeom prst="rect">
            <a:avLst/>
          </a:prstGeom>
        </p:spPr>
        <p:txBody>
          <a:bodyPr lIns="95782" tIns="47891" rIns="95782" bIns="47891">
            <a:normAutofit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Художественное творчество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Рисование </a:t>
            </a:r>
            <a:endParaRPr lang="ru-RU" sz="1200" b="1" i="1" dirty="0" smtClean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Оформление выставки работ 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7030A0"/>
                </a:solidFill>
              </a:rPr>
              <a:t>«Зимняя фантазия»</a:t>
            </a: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969125" y="3933825"/>
            <a:ext cx="2354263" cy="1046163"/>
          </a:xfrm>
          <a:prstGeom prst="rect">
            <a:avLst/>
          </a:prstGeom>
        </p:spPr>
        <p:txBody>
          <a:bodyPr lIns="95782" tIns="47891" rIns="95782" bIns="47891">
            <a:normAutofit fontScale="925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Здоровье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300" b="1" i="1" dirty="0" smtClean="0">
                <a:solidFill>
                  <a:srgbClr val="002060"/>
                </a:solidFill>
              </a:rPr>
              <a:t>Ситуация проблема: </a:t>
            </a:r>
            <a:r>
              <a:rPr lang="ru-RU" sz="1300" b="1" i="1" dirty="0" smtClean="0">
                <a:solidFill>
                  <a:srgbClr val="7030A0"/>
                </a:solidFill>
              </a:rPr>
              <a:t>«Краски опасны для человека?» </a:t>
            </a:r>
            <a:endParaRPr lang="ru-RU" sz="13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753225" y="2133600"/>
            <a:ext cx="2657475" cy="1206500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6305550" y="5407025"/>
            <a:ext cx="2619375" cy="1238250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Физическая культура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Подвижная игра</a:t>
            </a:r>
            <a:r>
              <a:rPr lang="ru-RU" sz="1200" b="1" i="1" dirty="0" smtClean="0">
                <a:solidFill>
                  <a:srgbClr val="7030A0"/>
                </a:solidFill>
              </a:rPr>
              <a:t>: «Краски»</a:t>
            </a: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0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2972910" y="2755971"/>
            <a:ext cx="3692945" cy="1590016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/>
              <a:buNone/>
              <a:defRPr/>
            </a:pPr>
            <a:r>
              <a:rPr lang="ru-RU" sz="7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</a:t>
            </a:r>
          </a:p>
          <a:p>
            <a:pPr marL="0" indent="0">
              <a:buFont typeface="Wingdings"/>
              <a:buNone/>
              <a:defRPr/>
            </a:pPr>
            <a:r>
              <a:rPr lang="ru-RU" sz="7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</a:t>
            </a:r>
            <a:r>
              <a:rPr lang="ru-RU" sz="7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1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Профессия </a:t>
            </a:r>
            <a:endParaRPr lang="ru-RU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0" indent="0">
              <a:buFont typeface="Wingdings"/>
              <a:buNone/>
              <a:defRPr/>
            </a:pPr>
            <a:r>
              <a:rPr lang="ru-RU" sz="1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«</a:t>
            </a:r>
            <a:r>
              <a:rPr lang="ru-RU" sz="1400" b="1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Художник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  <a:endParaRPr lang="ru-RU" sz="14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Стрелка вправо 1"/>
          <p:cNvSpPr/>
          <p:nvPr/>
        </p:nvSpPr>
        <p:spPr>
          <a:xfrm rot="18515534">
            <a:off x="4833938" y="2090738"/>
            <a:ext cx="1184275" cy="10477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Стрелка вправо 16"/>
          <p:cNvSpPr/>
          <p:nvPr/>
        </p:nvSpPr>
        <p:spPr>
          <a:xfrm rot="20464447">
            <a:off x="5575300" y="2925763"/>
            <a:ext cx="1090613" cy="8890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Стрелка вправо 18"/>
          <p:cNvSpPr/>
          <p:nvPr/>
        </p:nvSpPr>
        <p:spPr>
          <a:xfrm rot="486504">
            <a:off x="5456238" y="3951288"/>
            <a:ext cx="1289050" cy="7620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Стрелка вправо 19"/>
          <p:cNvSpPr/>
          <p:nvPr/>
        </p:nvSpPr>
        <p:spPr>
          <a:xfrm rot="3221653">
            <a:off x="5022850" y="4941888"/>
            <a:ext cx="1765300" cy="10795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Стрелка вправо 20"/>
          <p:cNvSpPr/>
          <p:nvPr/>
        </p:nvSpPr>
        <p:spPr>
          <a:xfrm rot="8182887">
            <a:off x="2847975" y="4510088"/>
            <a:ext cx="1323975" cy="109537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13728509">
            <a:off x="3705226" y="2336800"/>
            <a:ext cx="773112" cy="96837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10800000">
            <a:off x="2949575" y="2962275"/>
            <a:ext cx="865188" cy="7302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787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февраль - Профессия «Модельер</a:t>
            </a:r>
            <a:r>
              <a:rPr lang="ru-RU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cap="none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932613" y="1557338"/>
            <a:ext cx="3287712" cy="863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разрабатывает новые </a:t>
            </a:r>
            <a:endParaRPr lang="ru-RU" sz="1400" b="1" i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4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</a:t>
            </a:r>
            <a:r>
              <a:rPr lang="ru-RU" sz="1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одежды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959600" y="2492375"/>
            <a:ext cx="3008313" cy="1057275"/>
          </a:xfrm>
          <a:prstGeom prst="rect">
            <a:avLst/>
          </a:prstGeom>
        </p:spPr>
        <p:txBody>
          <a:bodyPr lIns="95782" tIns="47891" rIns="95782" bIns="47891"/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«мастер иголки»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общительный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трудолюбивый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аккуратный</a:t>
            </a:r>
          </a:p>
        </p:txBody>
      </p:sp>
      <p:pic>
        <p:nvPicPr>
          <p:cNvPr id="3584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925" y="1460500"/>
            <a:ext cx="4360863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4438" y="1460500"/>
            <a:ext cx="1512887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925" y="4687888"/>
            <a:ext cx="2133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6963" y="4605338"/>
            <a:ext cx="2160587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2775" y="4676775"/>
            <a:ext cx="22542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871913" y="2706688"/>
            <a:ext cx="1735137" cy="16017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бъект 2"/>
          <p:cNvSpPr>
            <a:spLocks noGrp="1"/>
          </p:cNvSpPr>
          <p:nvPr>
            <p:ph sz="quarter" idx="1"/>
          </p:nvPr>
        </p:nvSpPr>
        <p:spPr>
          <a:xfrm>
            <a:off x="273050" y="188913"/>
            <a:ext cx="3565525" cy="2262187"/>
          </a:xfrm>
        </p:spPr>
        <p:txBody>
          <a:bodyPr>
            <a:normAutofit fontScale="40000" lnSpcReduction="20000"/>
          </a:bodyPr>
          <a:lstStyle/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3800" b="1" dirty="0">
                <a:solidFill>
                  <a:srgbClr val="FF0000"/>
                </a:solidFill>
              </a:rPr>
              <a:t>Коммуникация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2900" b="1" i="1" dirty="0">
                <a:solidFill>
                  <a:srgbClr val="002060"/>
                </a:solidFill>
              </a:rPr>
              <a:t>Беседы: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2900" b="1" i="1" dirty="0">
                <a:solidFill>
                  <a:srgbClr val="7030A0"/>
                </a:solidFill>
              </a:rPr>
              <a:t>«Модельер. Кто он такой?»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2900" b="1" i="1" dirty="0">
                <a:solidFill>
                  <a:srgbClr val="7030A0"/>
                </a:solidFill>
              </a:rPr>
              <a:t>«Волшебная иголка»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2900" b="1" i="1" dirty="0" smtClean="0">
                <a:solidFill>
                  <a:srgbClr val="002060"/>
                </a:solidFill>
              </a:rPr>
              <a:t>Составление </a:t>
            </a:r>
            <a:r>
              <a:rPr lang="ru-RU" sz="2900" b="1" i="1" dirty="0">
                <a:solidFill>
                  <a:srgbClr val="002060"/>
                </a:solidFill>
              </a:rPr>
              <a:t>описательного рассказа об одежде, орудиях труда </a:t>
            </a:r>
            <a:r>
              <a:rPr lang="ru-RU" sz="2900" b="1" i="1" dirty="0" smtClean="0">
                <a:solidFill>
                  <a:srgbClr val="002060"/>
                </a:solidFill>
              </a:rPr>
              <a:t>модельера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2900" b="1" i="1" dirty="0" smtClean="0">
                <a:solidFill>
                  <a:srgbClr val="002060"/>
                </a:solidFill>
              </a:rPr>
              <a:t>Обсуждение пословиц и поговорок об одежде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2900" b="1" i="1" dirty="0" smtClean="0">
                <a:solidFill>
                  <a:srgbClr val="002060"/>
                </a:solidFill>
              </a:rPr>
              <a:t>НОД </a:t>
            </a:r>
            <a:r>
              <a:rPr lang="ru-RU" sz="2900" b="1" i="1" dirty="0">
                <a:solidFill>
                  <a:srgbClr val="002060"/>
                </a:solidFill>
              </a:rPr>
              <a:t>на тему</a:t>
            </a:r>
            <a:r>
              <a:rPr lang="ru-RU" sz="2900" b="1" i="1" dirty="0"/>
              <a:t> </a:t>
            </a:r>
            <a:endParaRPr lang="ru-RU" sz="2900" b="1" i="1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2900" b="1" i="1" dirty="0" smtClean="0">
                <a:solidFill>
                  <a:srgbClr val="7030A0"/>
                </a:solidFill>
              </a:rPr>
              <a:t>«</a:t>
            </a:r>
            <a:r>
              <a:rPr lang="ru-RU" sz="2900" b="1" i="1" dirty="0">
                <a:solidFill>
                  <a:srgbClr val="7030A0"/>
                </a:solidFill>
              </a:rPr>
              <a:t>Знакомство с трудом модельера»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2900" b="1" i="1" dirty="0">
                <a:solidFill>
                  <a:srgbClr val="7030A0"/>
                </a:solidFill>
              </a:rPr>
              <a:t>«Кто нас знает, обучает»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2900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3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44488" y="2420938"/>
            <a:ext cx="3694112" cy="1071562"/>
          </a:xfrm>
          <a:prstGeom prst="rect">
            <a:avLst/>
          </a:prstGeom>
        </p:spPr>
        <p:txBody>
          <a:bodyPr lIns="95782" tIns="47891" rIns="95782" bIns="47891">
            <a:normAutofit fontScale="850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Познание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>
                <a:solidFill>
                  <a:srgbClr val="002060"/>
                </a:solidFill>
              </a:rPr>
              <a:t>Рассматривание картинок, </a:t>
            </a:r>
            <a:endParaRPr lang="ru-RU" sz="1400" b="1" i="1" dirty="0" smtClean="0">
              <a:solidFill>
                <a:srgbClr val="00206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 smtClean="0">
                <a:solidFill>
                  <a:srgbClr val="002060"/>
                </a:solidFill>
              </a:rPr>
              <a:t>рисунков</a:t>
            </a:r>
            <a:r>
              <a:rPr lang="ru-RU" sz="1400" b="1" i="1" dirty="0">
                <a:solidFill>
                  <a:srgbClr val="002060"/>
                </a:solidFill>
              </a:rPr>
              <a:t>, фото модных журналов об одежде</a:t>
            </a:r>
          </a:p>
          <a:p>
            <a:pPr>
              <a:defRPr/>
            </a:pPr>
            <a:endParaRPr lang="ru-RU" sz="1100" dirty="0"/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220663" y="3500438"/>
            <a:ext cx="3101975" cy="1539875"/>
          </a:xfrm>
          <a:prstGeom prst="rect">
            <a:avLst/>
          </a:prstGeom>
        </p:spPr>
        <p:txBody>
          <a:bodyPr lIns="95782" tIns="47891" rIns="95782" bIns="47891">
            <a:normAutofit fontScale="700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Чтение художественной литературы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600" b="1" i="1" dirty="0">
                <a:solidFill>
                  <a:srgbClr val="7030A0"/>
                </a:solidFill>
              </a:rPr>
              <a:t>Б. Благинина «Новая одежда»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600" b="1" i="1" dirty="0">
                <a:solidFill>
                  <a:srgbClr val="7030A0"/>
                </a:solidFill>
              </a:rPr>
              <a:t>С.А. Васильева «Портной»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600" b="1" i="1" dirty="0">
                <a:solidFill>
                  <a:srgbClr val="7030A0"/>
                </a:solidFill>
              </a:rPr>
              <a:t>Л. </a:t>
            </a:r>
            <a:r>
              <a:rPr lang="ru-RU" sz="1600" b="1" i="1" dirty="0" err="1">
                <a:solidFill>
                  <a:srgbClr val="7030A0"/>
                </a:solidFill>
              </a:rPr>
              <a:t>Дягутите</a:t>
            </a:r>
            <a:r>
              <a:rPr lang="ru-RU" sz="1600" b="1" i="1" dirty="0">
                <a:solidFill>
                  <a:srgbClr val="7030A0"/>
                </a:solidFill>
              </a:rPr>
              <a:t> «Руками человека»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600" b="1" i="1" dirty="0">
                <a:solidFill>
                  <a:srgbClr val="7030A0"/>
                </a:solidFill>
              </a:rPr>
              <a:t>Н.А. Кнушевицкая «</a:t>
            </a:r>
            <a:r>
              <a:rPr lang="ru-RU" sz="1600" b="1" i="1" dirty="0" smtClean="0">
                <a:solidFill>
                  <a:srgbClr val="7030A0"/>
                </a:solidFill>
              </a:rPr>
              <a:t>Портной»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600" b="1" i="1" dirty="0" smtClean="0">
                <a:solidFill>
                  <a:srgbClr val="7030A0"/>
                </a:solidFill>
              </a:rPr>
              <a:t>В</a:t>
            </a:r>
            <a:r>
              <a:rPr lang="ru-RU" sz="1600" b="1" i="1" dirty="0">
                <a:solidFill>
                  <a:srgbClr val="7030A0"/>
                </a:solidFill>
              </a:rPr>
              <a:t>. </a:t>
            </a:r>
            <a:r>
              <a:rPr lang="ru-RU" sz="1600" b="1" i="1" dirty="0" smtClean="0">
                <a:solidFill>
                  <a:srgbClr val="7030A0"/>
                </a:solidFill>
              </a:rPr>
              <a:t>Маяковский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600" b="1" i="1" dirty="0" smtClean="0">
                <a:solidFill>
                  <a:srgbClr val="7030A0"/>
                </a:solidFill>
              </a:rPr>
              <a:t>«Кем </a:t>
            </a:r>
            <a:r>
              <a:rPr lang="ru-RU" sz="1600" b="1" i="1" dirty="0">
                <a:solidFill>
                  <a:srgbClr val="7030A0"/>
                </a:solidFill>
              </a:rPr>
              <a:t>быть»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endParaRPr lang="ru-RU" sz="1400" i="1" dirty="0">
              <a:solidFill>
                <a:srgbClr val="7030A0"/>
              </a:solidFill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797550" y="0"/>
            <a:ext cx="3298825" cy="2060575"/>
          </a:xfrm>
          <a:prstGeom prst="rect">
            <a:avLst/>
          </a:prstGeom>
        </p:spPr>
        <p:txBody>
          <a:bodyPr lIns="95782" tIns="47891" rIns="95782" bIns="47891">
            <a:normAutofit fontScale="550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2300" dirty="0">
                <a:solidFill>
                  <a:srgbClr val="FF0000"/>
                </a:solidFill>
              </a:rPr>
              <a:t>Социализация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800" b="1" i="1" dirty="0" smtClean="0">
                <a:solidFill>
                  <a:srgbClr val="002060"/>
                </a:solidFill>
              </a:rPr>
              <a:t>Творческая игра</a:t>
            </a:r>
            <a:r>
              <a:rPr lang="ru-RU" sz="1800" b="1" i="1" dirty="0" smtClean="0"/>
              <a:t> </a:t>
            </a:r>
            <a:r>
              <a:rPr lang="ru-RU" sz="1800" b="1" i="1" dirty="0">
                <a:solidFill>
                  <a:srgbClr val="7030A0"/>
                </a:solidFill>
              </a:rPr>
              <a:t>«Модельер»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800" b="1" i="1" dirty="0">
                <a:solidFill>
                  <a:srgbClr val="7030A0"/>
                </a:solidFill>
              </a:rPr>
              <a:t>Дом моды «Модница»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800" b="1" i="1" dirty="0">
                <a:solidFill>
                  <a:srgbClr val="002060"/>
                </a:solidFill>
              </a:rPr>
              <a:t>Дидактические развивающиеся игры: </a:t>
            </a:r>
            <a:r>
              <a:rPr lang="ru-RU" sz="1800" b="1" i="1" dirty="0">
                <a:solidFill>
                  <a:srgbClr val="7030A0"/>
                </a:solidFill>
              </a:rPr>
              <a:t>«Сапожник и швея»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800" b="1" i="1" dirty="0">
                <a:solidFill>
                  <a:srgbClr val="7030A0"/>
                </a:solidFill>
              </a:rPr>
              <a:t>«Костюмы народов мира»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800" b="1" i="1" dirty="0">
                <a:solidFill>
                  <a:srgbClr val="7030A0"/>
                </a:solidFill>
              </a:rPr>
              <a:t>«Кто я, мои орудия – и результат труда»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800" b="1" i="1" dirty="0">
                <a:solidFill>
                  <a:srgbClr val="7030A0"/>
                </a:solidFill>
              </a:rPr>
              <a:t>«Четвертый лишний»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800" b="1" i="1" dirty="0">
                <a:solidFill>
                  <a:srgbClr val="7030A0"/>
                </a:solidFill>
              </a:rPr>
              <a:t>«Чего не стало»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800" b="1" i="1" dirty="0" smtClean="0">
                <a:solidFill>
                  <a:srgbClr val="002060"/>
                </a:solidFill>
              </a:rPr>
              <a:t>Ситуация - упражнение:</a:t>
            </a:r>
            <a:r>
              <a:rPr lang="ru-RU" sz="1800" b="1" i="1" dirty="0" smtClean="0"/>
              <a:t> </a:t>
            </a:r>
            <a:r>
              <a:rPr lang="ru-RU" sz="1800" b="1" i="1" dirty="0">
                <a:solidFill>
                  <a:srgbClr val="7030A0"/>
                </a:solidFill>
              </a:rPr>
              <a:t>«Из чего сделаны платья»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8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780213" y="4005263"/>
            <a:ext cx="2738437" cy="1035050"/>
          </a:xfrm>
          <a:prstGeom prst="rect">
            <a:avLst/>
          </a:prstGeom>
        </p:spPr>
        <p:txBody>
          <a:bodyPr lIns="95782" tIns="47891" rIns="95782" bIns="47891">
            <a:normAutofit fontScale="775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Художественное творчество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Рисование </a:t>
            </a:r>
            <a:r>
              <a:rPr lang="ru-RU" sz="1200" b="1" i="1" dirty="0">
                <a:solidFill>
                  <a:srgbClr val="7030A0"/>
                </a:solidFill>
              </a:rPr>
              <a:t>«Русский сарафан»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Аппликация </a:t>
            </a:r>
            <a:r>
              <a:rPr lang="ru-RU" sz="1200" b="1" i="1" dirty="0">
                <a:solidFill>
                  <a:srgbClr val="7030A0"/>
                </a:solidFill>
              </a:rPr>
              <a:t>«Мы модельеры» (вырезание кукол и одежды к ним)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Лепка</a:t>
            </a:r>
            <a:r>
              <a:rPr lang="ru-RU" sz="1200" b="1" i="1" dirty="0"/>
              <a:t> </a:t>
            </a:r>
            <a:r>
              <a:rPr lang="ru-RU" sz="1200" b="1" i="1" dirty="0">
                <a:solidFill>
                  <a:srgbClr val="7030A0"/>
                </a:solidFill>
              </a:rPr>
              <a:t>«Дымковская барыня»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911975" y="5084763"/>
            <a:ext cx="2355850" cy="854075"/>
          </a:xfrm>
          <a:prstGeom prst="rect">
            <a:avLst/>
          </a:prstGeom>
        </p:spPr>
        <p:txBody>
          <a:bodyPr lIns="95782" tIns="47891" rIns="95782" bIns="47891">
            <a:normAutofit fontScale="775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Здоровье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 smtClean="0">
                <a:solidFill>
                  <a:srgbClr val="002060"/>
                </a:solidFill>
              </a:rPr>
              <a:t>Дидактические игры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 smtClean="0"/>
              <a:t> </a:t>
            </a:r>
            <a:r>
              <a:rPr lang="ru-RU" sz="1100" b="1" i="1" dirty="0">
                <a:solidFill>
                  <a:srgbClr val="7030A0"/>
                </a:solidFill>
              </a:rPr>
              <a:t>«Тепло-холодно»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 smtClean="0"/>
              <a:t> </a:t>
            </a:r>
            <a:r>
              <a:rPr lang="ru-RU" sz="1100" b="1" i="1" dirty="0">
                <a:solidFill>
                  <a:srgbClr val="7030A0"/>
                </a:solidFill>
              </a:rPr>
              <a:t>«Одежда и здоровье»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761163" y="1916113"/>
            <a:ext cx="2657475" cy="1993900"/>
          </a:xfrm>
          <a:prstGeom prst="rect">
            <a:avLst/>
          </a:prstGeom>
        </p:spPr>
        <p:txBody>
          <a:bodyPr lIns="95782" tIns="47891" rIns="95782" bIns="47891">
            <a:normAutofit fontScale="250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6400" b="1" dirty="0">
                <a:solidFill>
                  <a:srgbClr val="FF0000"/>
                </a:solidFill>
              </a:rPr>
              <a:t>Безопасность 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4300" b="1" i="1" dirty="0">
                <a:solidFill>
                  <a:srgbClr val="002060"/>
                </a:solidFill>
              </a:rPr>
              <a:t>Обсуждение техники безопасности при изготовлении подделок (правила обращения с ножницами, иголкой</a:t>
            </a:r>
            <a:r>
              <a:rPr lang="ru-RU" sz="4300" b="1" i="1" dirty="0" smtClean="0">
                <a:solidFill>
                  <a:srgbClr val="002060"/>
                </a:solidFill>
              </a:rPr>
              <a:t>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4300" b="1" i="1" dirty="0" smtClean="0">
                <a:solidFill>
                  <a:srgbClr val="7030A0"/>
                </a:solidFill>
              </a:rPr>
              <a:t> </a:t>
            </a:r>
            <a:r>
              <a:rPr lang="ru-RU" sz="4300" b="1" i="1" dirty="0">
                <a:solidFill>
                  <a:srgbClr val="7030A0"/>
                </a:solidFill>
              </a:rPr>
              <a:t>«Ножницы, </a:t>
            </a:r>
            <a:r>
              <a:rPr lang="ru-RU" sz="4300" b="1" i="1" dirty="0" err="1" smtClean="0">
                <a:solidFill>
                  <a:srgbClr val="7030A0"/>
                </a:solidFill>
              </a:rPr>
              <a:t>потушки</a:t>
            </a:r>
            <a:r>
              <a:rPr lang="ru-RU" sz="4300" b="1" i="1" dirty="0" smtClean="0">
                <a:solidFill>
                  <a:srgbClr val="7030A0"/>
                </a:solidFill>
              </a:rPr>
              <a:t>  - </a:t>
            </a:r>
            <a:r>
              <a:rPr lang="ru-RU" sz="4300" b="1" i="1" dirty="0">
                <a:solidFill>
                  <a:srgbClr val="7030A0"/>
                </a:solidFill>
              </a:rPr>
              <a:t>это не игрушки»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4300" b="1" i="1" dirty="0">
                <a:solidFill>
                  <a:srgbClr val="002060"/>
                </a:solidFill>
              </a:rPr>
              <a:t>Обыгрывание ситуации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4300" b="1" i="1" dirty="0">
                <a:solidFill>
                  <a:srgbClr val="7030A0"/>
                </a:solidFill>
              </a:rPr>
              <a:t>«Подай ножницы»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412750" y="5051425"/>
            <a:ext cx="3119438" cy="1287463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Взаимодействие с социумом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>
                <a:solidFill>
                  <a:srgbClr val="002060"/>
                </a:solidFill>
              </a:rPr>
              <a:t>Составление коллекции тканей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>
                <a:solidFill>
                  <a:srgbClr val="002060"/>
                </a:solidFill>
              </a:rPr>
              <a:t>Приготовление коллекций </a:t>
            </a:r>
            <a:r>
              <a:rPr lang="ru-RU" sz="1100" b="1" i="1" dirty="0" smtClean="0">
                <a:solidFill>
                  <a:srgbClr val="002060"/>
                </a:solidFill>
              </a:rPr>
              <a:t>платьев</a:t>
            </a:r>
            <a:endParaRPr lang="ru-RU" sz="1100" b="1" i="1" dirty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b="1" i="1" dirty="0">
              <a:solidFill>
                <a:srgbClr val="7030A0"/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3381375" y="5505450"/>
            <a:ext cx="2619375" cy="1238250"/>
          </a:xfrm>
          <a:prstGeom prst="rect">
            <a:avLst/>
          </a:prstGeom>
        </p:spPr>
        <p:txBody>
          <a:bodyPr lIns="95782" tIns="47891" rIns="95782" bIns="47891">
            <a:normAutofit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Физическая культура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Подвижные игры:</a:t>
            </a:r>
            <a:r>
              <a:rPr lang="ru-RU" sz="1200" b="1" i="1" dirty="0" smtClean="0"/>
              <a:t> </a:t>
            </a:r>
            <a:r>
              <a:rPr lang="ru-RU" sz="1200" b="1" i="1" dirty="0">
                <a:solidFill>
                  <a:srgbClr val="7030A0"/>
                </a:solidFill>
              </a:rPr>
              <a:t>«Платье с узелком» (казахская)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7030A0"/>
                </a:solidFill>
              </a:rPr>
              <a:t>«Иголка, нитка, узелок»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0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2972910" y="2755971"/>
            <a:ext cx="3692945" cy="1590016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/>
              <a:buNone/>
              <a:defRPr/>
            </a:pPr>
            <a:r>
              <a:rPr lang="ru-RU" sz="7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</a:t>
            </a:r>
          </a:p>
          <a:p>
            <a:pPr marL="0" indent="0">
              <a:buFont typeface="Wingdings"/>
              <a:buNone/>
              <a:defRPr/>
            </a:pPr>
            <a:r>
              <a:rPr lang="ru-RU" sz="7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</a:t>
            </a:r>
            <a:r>
              <a:rPr lang="ru-RU" sz="7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1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Профессия </a:t>
            </a:r>
            <a:endParaRPr lang="ru-RU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0" indent="0">
              <a:buFont typeface="Wingdings"/>
              <a:buNone/>
              <a:defRPr/>
            </a:pPr>
            <a:r>
              <a:rPr lang="ru-RU" sz="1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1400" b="1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«модельер»</a:t>
            </a:r>
            <a:endParaRPr lang="ru-RU" sz="1400" b="1" i="1" cap="al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Стрелка вправо 1"/>
          <p:cNvSpPr/>
          <p:nvPr/>
        </p:nvSpPr>
        <p:spPr>
          <a:xfrm rot="18515534">
            <a:off x="4833938" y="2090738"/>
            <a:ext cx="1184275" cy="10477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Стрелка вправо 16"/>
          <p:cNvSpPr/>
          <p:nvPr/>
        </p:nvSpPr>
        <p:spPr>
          <a:xfrm rot="20464447">
            <a:off x="5575300" y="2925763"/>
            <a:ext cx="1090613" cy="8890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Стрелка вправо 18"/>
          <p:cNvSpPr/>
          <p:nvPr/>
        </p:nvSpPr>
        <p:spPr>
          <a:xfrm rot="1170274">
            <a:off x="5716588" y="3884613"/>
            <a:ext cx="787400" cy="112712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Стрелка вправо 19"/>
          <p:cNvSpPr/>
          <p:nvPr/>
        </p:nvSpPr>
        <p:spPr>
          <a:xfrm rot="1707110">
            <a:off x="5345113" y="4791075"/>
            <a:ext cx="1765300" cy="10795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Стрелка вправо 20"/>
          <p:cNvSpPr/>
          <p:nvPr/>
        </p:nvSpPr>
        <p:spPr>
          <a:xfrm rot="8182887">
            <a:off x="2847975" y="4510088"/>
            <a:ext cx="1323975" cy="109537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13728509">
            <a:off x="3705226" y="2336800"/>
            <a:ext cx="773112" cy="96837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12259444">
            <a:off x="2924175" y="2708275"/>
            <a:ext cx="1101725" cy="77788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4226719" y="4834731"/>
            <a:ext cx="928688" cy="11747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Стрелка вправо 24"/>
          <p:cNvSpPr/>
          <p:nvPr/>
        </p:nvSpPr>
        <p:spPr>
          <a:xfrm rot="10800000">
            <a:off x="3322638" y="3551238"/>
            <a:ext cx="446087" cy="14922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6537325" y="5991225"/>
            <a:ext cx="2592388" cy="866775"/>
          </a:xfrm>
          <a:prstGeom prst="rect">
            <a:avLst/>
          </a:prstGeom>
        </p:spPr>
        <p:txBody>
          <a:bodyPr lIns="95782" tIns="47891" rIns="95782" bIns="47891">
            <a:normAutofit fontScale="550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Музыка</a:t>
            </a:r>
            <a:endParaRPr lang="ru-RU" sz="2000" b="1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Font typeface="Wingdings"/>
              <a:buNone/>
              <a:defRPr/>
            </a:pPr>
            <a:r>
              <a:rPr lang="ru-RU" sz="1600" b="1" i="1" dirty="0">
                <a:solidFill>
                  <a:srgbClr val="7030A0"/>
                </a:solidFill>
              </a:rPr>
              <a:t>Дефиле коллекций платьев на подиуме под музыкальное сопровождение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27" name="Стрелка вправо 26"/>
          <p:cNvSpPr/>
          <p:nvPr/>
        </p:nvSpPr>
        <p:spPr>
          <a:xfrm rot="3025539">
            <a:off x="4797425" y="5132388"/>
            <a:ext cx="1690688" cy="119062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58261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Содержание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95300" y="981075"/>
            <a:ext cx="8089900" cy="5492750"/>
          </a:xfrm>
        </p:spPr>
        <p:txBody>
          <a:bodyPr>
            <a:normAutofit/>
          </a:bodyPr>
          <a:lstStyle/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/>
              <a:buChar char=""/>
              <a:defRPr/>
            </a:pPr>
            <a:r>
              <a:rPr lang="ru-RU" sz="1800" dirty="0">
                <a:solidFill>
                  <a:srgbClr val="002060"/>
                </a:solidFill>
              </a:rPr>
              <a:t>1. </a:t>
            </a:r>
            <a:r>
              <a:rPr lang="ru-RU" sz="1800" b="1" dirty="0">
                <a:solidFill>
                  <a:srgbClr val="002060"/>
                </a:solidFill>
              </a:rPr>
              <a:t>Проект «Современные профессии хороши – выбирай на </a:t>
            </a:r>
            <a:r>
              <a:rPr lang="ru-RU" sz="1800" b="1" dirty="0" smtClean="0">
                <a:solidFill>
                  <a:srgbClr val="002060"/>
                </a:solidFill>
              </a:rPr>
              <a:t>   вкус</a:t>
            </a:r>
            <a:r>
              <a:rPr lang="ru-RU" sz="1800" b="1" dirty="0">
                <a:solidFill>
                  <a:srgbClr val="002060"/>
                </a:solidFill>
              </a:rPr>
              <a:t>»</a:t>
            </a: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200" dirty="0"/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/>
              <a:buChar char=""/>
              <a:defRPr/>
            </a:pPr>
            <a:r>
              <a:rPr lang="ru-RU" sz="1300" cap="all" dirty="0"/>
              <a:t>1.1. визитная карточка проекта</a:t>
            </a:r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/>
              <a:buChar char=""/>
              <a:defRPr/>
            </a:pPr>
            <a:r>
              <a:rPr lang="ru-RU" sz="1300" cap="all" dirty="0"/>
              <a:t>1.2. паспорт проекта</a:t>
            </a:r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/>
              <a:buChar char=""/>
              <a:defRPr/>
            </a:pPr>
            <a:r>
              <a:rPr lang="ru-RU" sz="1300" cap="all" dirty="0"/>
              <a:t>1.3. проблема и актуальность</a:t>
            </a:r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/>
              <a:buChar char=""/>
              <a:defRPr/>
            </a:pPr>
            <a:r>
              <a:rPr lang="ru-RU" sz="1300" cap="all" dirty="0"/>
              <a:t>1.4. цель проекта</a:t>
            </a:r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/>
              <a:buChar char=""/>
              <a:defRPr/>
            </a:pPr>
            <a:r>
              <a:rPr lang="ru-RU" sz="1300" cap="all" dirty="0"/>
              <a:t>1.5. задачи проекта</a:t>
            </a:r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/>
              <a:buChar char=""/>
              <a:defRPr/>
            </a:pPr>
            <a:r>
              <a:rPr lang="ru-RU" sz="1300" cap="all" dirty="0"/>
              <a:t>1.6. </a:t>
            </a:r>
            <a:r>
              <a:rPr lang="ru-RU" sz="1300" cap="all" dirty="0" smtClean="0"/>
              <a:t>инновационные технологии</a:t>
            </a:r>
            <a:endParaRPr lang="ru-RU" sz="1300" cap="all" dirty="0"/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/>
              <a:buChar char=""/>
              <a:defRPr/>
            </a:pPr>
            <a:r>
              <a:rPr lang="ru-RU" sz="1300" cap="all" dirty="0"/>
              <a:t>1.7. формы проекта</a:t>
            </a:r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/>
              <a:buChar char=""/>
              <a:defRPr/>
            </a:pPr>
            <a:r>
              <a:rPr lang="ru-RU" sz="1300" cap="all" dirty="0"/>
              <a:t>1.8. </a:t>
            </a:r>
            <a:r>
              <a:rPr lang="ru-RU" sz="1300" cap="all" dirty="0" smtClean="0"/>
              <a:t>результативность</a:t>
            </a:r>
            <a:endParaRPr lang="ru-RU" sz="1300" cap="all" dirty="0"/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/>
              <a:buChar char=""/>
              <a:defRPr/>
            </a:pPr>
            <a:r>
              <a:rPr lang="ru-RU" sz="1300" cap="all" dirty="0" smtClean="0"/>
              <a:t>1.9. </a:t>
            </a:r>
            <a:r>
              <a:rPr lang="ru-RU" sz="1300" cap="all" dirty="0"/>
              <a:t>личный </a:t>
            </a:r>
            <a:r>
              <a:rPr lang="ru-RU" sz="1300" cap="all" dirty="0" smtClean="0"/>
              <a:t>вклад</a:t>
            </a:r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/>
              <a:buChar char=""/>
              <a:defRPr/>
            </a:pPr>
            <a:endParaRPr lang="ru-RU" sz="1300" cap="all" dirty="0" smtClean="0"/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/>
              <a:buChar char=""/>
              <a:defRPr/>
            </a:pPr>
            <a:r>
              <a:rPr lang="ru-RU" sz="1800" dirty="0" smtClean="0">
                <a:solidFill>
                  <a:srgbClr val="002060"/>
                </a:solidFill>
              </a:rPr>
              <a:t>2. </a:t>
            </a:r>
            <a:r>
              <a:rPr lang="ru-RU" sz="1800" b="1" dirty="0" smtClean="0">
                <a:solidFill>
                  <a:srgbClr val="002060"/>
                </a:solidFill>
              </a:rPr>
              <a:t>Перспективно-тематическое планирование «Современные профессии хороши – выбирай на вкус»</a:t>
            </a:r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/>
              <a:buChar char=""/>
              <a:defRPr/>
            </a:pPr>
            <a:r>
              <a:rPr lang="ru-RU" sz="1800" dirty="0" smtClean="0">
                <a:solidFill>
                  <a:srgbClr val="002060"/>
                </a:solidFill>
              </a:rPr>
              <a:t>3. </a:t>
            </a:r>
            <a:r>
              <a:rPr lang="ru-RU" sz="1800" b="1" dirty="0" smtClean="0">
                <a:solidFill>
                  <a:srgbClr val="002060"/>
                </a:solidFill>
              </a:rPr>
              <a:t>Литература</a:t>
            </a:r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/>
              <a:buChar char=""/>
              <a:defRPr/>
            </a:pPr>
            <a:r>
              <a:rPr lang="ru-RU" sz="1800" dirty="0" smtClean="0">
                <a:solidFill>
                  <a:srgbClr val="002060"/>
                </a:solidFill>
              </a:rPr>
              <a:t>4. </a:t>
            </a:r>
            <a:r>
              <a:rPr lang="ru-RU" sz="1800" b="1" dirty="0" smtClean="0">
                <a:solidFill>
                  <a:srgbClr val="002060"/>
                </a:solidFill>
              </a:rPr>
              <a:t>Интернет источники</a:t>
            </a:r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/>
              <a:buChar char=""/>
              <a:defRPr/>
            </a:pPr>
            <a:r>
              <a:rPr lang="ru-RU" sz="1800" dirty="0" smtClean="0">
                <a:solidFill>
                  <a:srgbClr val="002060"/>
                </a:solidFill>
              </a:rPr>
              <a:t>5. </a:t>
            </a:r>
            <a:r>
              <a:rPr lang="ru-RU" sz="1800" b="1" dirty="0" smtClean="0">
                <a:solidFill>
                  <a:srgbClr val="002060"/>
                </a:solidFill>
              </a:rPr>
              <a:t>Приложение</a:t>
            </a: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300" cap="all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787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март - Профессия «Актер»</a:t>
            </a:r>
            <a:endParaRPr lang="ru-RU" b="1" cap="none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959600" y="1423988"/>
            <a:ext cx="2297113" cy="863600"/>
          </a:xfrm>
        </p:spPr>
        <p:txBody>
          <a:bodyPr>
            <a:normAutofit fontScale="92500"/>
          </a:bodyPr>
          <a:lstStyle/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1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ередает характер и эмоциональное состояние своего героя</a:t>
            </a:r>
            <a:endParaRPr lang="ru-RU" sz="1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897688" y="2492375"/>
            <a:ext cx="3008312" cy="1057275"/>
          </a:xfrm>
          <a:prstGeom prst="rect">
            <a:avLst/>
          </a:prstGeom>
          <a:noFill/>
        </p:spPr>
        <p:txBody>
          <a:bodyPr lIns="95782" tIns="47891" rIns="95782" bIns="47891"/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14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мный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творческий</a:t>
            </a:r>
            <a:endParaRPr lang="ru-RU" sz="1400" b="1" i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3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388" y="1393825"/>
            <a:ext cx="3060700" cy="325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3500" y="1393825"/>
            <a:ext cx="26828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Рисунок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1150" y="3714750"/>
            <a:ext cx="2595563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6" name="Рисунок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5338" y="3276600"/>
            <a:ext cx="1031875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7" name="Рисунок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388" y="4941888"/>
            <a:ext cx="2438400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8" name="Рисунок 1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7575" y="5237163"/>
            <a:ext cx="3089275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871913" y="2706688"/>
            <a:ext cx="1735137" cy="16017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бъект 2"/>
          <p:cNvSpPr>
            <a:spLocks noGrp="1"/>
          </p:cNvSpPr>
          <p:nvPr>
            <p:ph sz="quarter" idx="1"/>
          </p:nvPr>
        </p:nvSpPr>
        <p:spPr>
          <a:xfrm>
            <a:off x="273050" y="188913"/>
            <a:ext cx="3565525" cy="2262187"/>
          </a:xfrm>
        </p:spPr>
        <p:txBody>
          <a:bodyPr>
            <a:normAutofit fontScale="47500" lnSpcReduction="20000"/>
          </a:bodyPr>
          <a:lstStyle/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3800" b="1" dirty="0">
                <a:solidFill>
                  <a:srgbClr val="FF0000"/>
                </a:solidFill>
              </a:rPr>
              <a:t>Коммуникация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2900" b="1" i="1" dirty="0" smtClean="0">
                <a:solidFill>
                  <a:srgbClr val="002060"/>
                </a:solidFill>
              </a:rPr>
              <a:t>Ситуативный разговор:</a:t>
            </a:r>
            <a:endParaRPr lang="ru-RU" sz="2900" b="1" i="1" dirty="0">
              <a:solidFill>
                <a:srgbClr val="00206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2900" b="1" i="1" dirty="0" smtClean="0">
                <a:solidFill>
                  <a:srgbClr val="7030A0"/>
                </a:solidFill>
              </a:rPr>
              <a:t>«Что за профессия - актер»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2900" b="1" i="1" dirty="0" smtClean="0">
                <a:solidFill>
                  <a:srgbClr val="7030A0"/>
                </a:solidFill>
              </a:rPr>
              <a:t>«Как стать хорошим актером»</a:t>
            </a:r>
            <a:endParaRPr lang="ru-RU" sz="2900" b="1" i="1" dirty="0">
              <a:solidFill>
                <a:srgbClr val="7030A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2900" b="1" i="1" dirty="0" smtClean="0">
                <a:solidFill>
                  <a:srgbClr val="002060"/>
                </a:solidFill>
              </a:rPr>
              <a:t>Мини – диспут: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2900" b="1" i="1" dirty="0" smtClean="0">
                <a:solidFill>
                  <a:srgbClr val="7030A0"/>
                </a:solidFill>
              </a:rPr>
              <a:t>«Мы идем в театр»</a:t>
            </a:r>
            <a:endParaRPr lang="ru-RU" sz="2900" b="1" i="1" dirty="0">
              <a:solidFill>
                <a:srgbClr val="7030A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2900" b="1" i="1" dirty="0" smtClean="0">
                <a:solidFill>
                  <a:srgbClr val="002060"/>
                </a:solidFill>
              </a:rPr>
              <a:t>НОД </a:t>
            </a:r>
            <a:r>
              <a:rPr lang="ru-RU" sz="2900" b="1" i="1" dirty="0" smtClean="0">
                <a:solidFill>
                  <a:srgbClr val="7030A0"/>
                </a:solidFill>
              </a:rPr>
              <a:t>«В театр»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2900" b="1" i="1" dirty="0" smtClean="0">
                <a:solidFill>
                  <a:srgbClr val="002060"/>
                </a:solidFill>
              </a:rPr>
              <a:t>Моделирование сказки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2900" b="1" i="1" dirty="0" smtClean="0">
                <a:solidFill>
                  <a:srgbClr val="7030A0"/>
                </a:solidFill>
              </a:rPr>
              <a:t>«</a:t>
            </a:r>
            <a:r>
              <a:rPr lang="ru-RU" sz="2900" b="1" i="1" dirty="0" err="1" smtClean="0">
                <a:solidFill>
                  <a:srgbClr val="7030A0"/>
                </a:solidFill>
              </a:rPr>
              <a:t>Заюшкина</a:t>
            </a:r>
            <a:r>
              <a:rPr lang="ru-RU" sz="2900" b="1" i="1" dirty="0" smtClean="0">
                <a:solidFill>
                  <a:srgbClr val="7030A0"/>
                </a:solidFill>
              </a:rPr>
              <a:t> избушка» </a:t>
            </a:r>
            <a:endParaRPr lang="ru-RU" sz="2900" b="1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2900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3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98463" y="2420938"/>
            <a:ext cx="3694112" cy="1085850"/>
          </a:xfrm>
          <a:prstGeom prst="rect">
            <a:avLst/>
          </a:prstGeom>
        </p:spPr>
        <p:txBody>
          <a:bodyPr lIns="95782" tIns="47891" rIns="95782" bIns="47891">
            <a:normAutofit fontScale="700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Познание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>
                <a:solidFill>
                  <a:srgbClr val="002060"/>
                </a:solidFill>
              </a:rPr>
              <a:t>Рассматривание </a:t>
            </a:r>
            <a:r>
              <a:rPr lang="ru-RU" sz="1400" b="1" i="1" dirty="0" smtClean="0">
                <a:solidFill>
                  <a:srgbClr val="002060"/>
                </a:solidFill>
              </a:rPr>
              <a:t>серии картинок </a:t>
            </a:r>
            <a:r>
              <a:rPr lang="ru-RU" sz="1400" b="1" i="1" dirty="0" smtClean="0">
                <a:solidFill>
                  <a:srgbClr val="7030A0"/>
                </a:solidFill>
              </a:rPr>
              <a:t>«Современные профессии»</a:t>
            </a:r>
            <a:r>
              <a:rPr lang="ru-RU" sz="1400" b="1" i="1" dirty="0" smtClean="0">
                <a:solidFill>
                  <a:srgbClr val="002060"/>
                </a:solidFill>
              </a:rPr>
              <a:t> К.П. Нефедова,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 smtClean="0">
                <a:solidFill>
                  <a:srgbClr val="002060"/>
                </a:solidFill>
              </a:rPr>
              <a:t>, </a:t>
            </a:r>
            <a:r>
              <a:rPr lang="ru-RU" sz="1400" b="1" i="1" dirty="0" smtClean="0">
                <a:solidFill>
                  <a:srgbClr val="7030A0"/>
                </a:solidFill>
              </a:rPr>
              <a:t>«Профессии» </a:t>
            </a:r>
            <a:r>
              <a:rPr lang="ru-RU" sz="1400" b="1" i="1" dirty="0" smtClean="0">
                <a:solidFill>
                  <a:srgbClr val="002060"/>
                </a:solidFill>
              </a:rPr>
              <a:t>С.А. Васильева, </a:t>
            </a:r>
            <a:endParaRPr lang="ru-RU" sz="1400" b="1" i="1" dirty="0" smtClean="0">
              <a:solidFill>
                <a:srgbClr val="C0000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 smtClean="0">
                <a:solidFill>
                  <a:srgbClr val="002060"/>
                </a:solidFill>
              </a:rPr>
              <a:t>пригласительные билеты</a:t>
            </a:r>
            <a:endParaRPr lang="ru-RU" sz="1400" b="1" i="1" dirty="0">
              <a:solidFill>
                <a:srgbClr val="002060"/>
              </a:solidFill>
            </a:endParaRPr>
          </a:p>
          <a:p>
            <a:pPr>
              <a:defRPr/>
            </a:pPr>
            <a:endParaRPr lang="ru-RU" sz="1100" b="1" dirty="0"/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241300" y="3492500"/>
            <a:ext cx="3101975" cy="1547813"/>
          </a:xfrm>
          <a:prstGeom prst="rect">
            <a:avLst/>
          </a:prstGeom>
        </p:spPr>
        <p:txBody>
          <a:bodyPr lIns="95782" tIns="47891" rIns="95782" bIns="47891">
            <a:normAutofit fontScale="775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Чтение художественной литературы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600" b="1" i="1" dirty="0" smtClean="0">
                <a:solidFill>
                  <a:srgbClr val="7030A0"/>
                </a:solidFill>
              </a:rPr>
              <a:t>Т.А. Шорыгина «Актер»</a:t>
            </a:r>
            <a:endParaRPr lang="ru-RU" sz="1600" b="1" i="1" dirty="0">
              <a:solidFill>
                <a:srgbClr val="7030A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600" b="1" i="1" dirty="0" smtClean="0">
                <a:solidFill>
                  <a:srgbClr val="7030A0"/>
                </a:solidFill>
              </a:rPr>
              <a:t>И. Крылов «Стрекоза»</a:t>
            </a:r>
            <a:endParaRPr lang="ru-RU" sz="1600" b="1" i="1" dirty="0">
              <a:solidFill>
                <a:srgbClr val="7030A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600" b="1" i="1" dirty="0" smtClean="0">
                <a:solidFill>
                  <a:srgbClr val="7030A0"/>
                </a:solidFill>
              </a:rPr>
              <a:t>С. Маршак «12 месяцев»</a:t>
            </a:r>
            <a:endParaRPr lang="ru-RU" sz="1600" b="1" i="1" dirty="0">
              <a:solidFill>
                <a:srgbClr val="7030A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600" b="1" i="1" dirty="0">
                <a:solidFill>
                  <a:srgbClr val="7030A0"/>
                </a:solidFill>
              </a:rPr>
              <a:t>Н.А. Кнушевицкая «</a:t>
            </a:r>
            <a:r>
              <a:rPr lang="ru-RU" sz="1600" b="1" i="1" dirty="0" smtClean="0">
                <a:solidFill>
                  <a:srgbClr val="7030A0"/>
                </a:solidFill>
              </a:rPr>
              <a:t>Портной»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600" b="1" i="1" dirty="0" smtClean="0">
                <a:solidFill>
                  <a:srgbClr val="7030A0"/>
                </a:solidFill>
              </a:rPr>
              <a:t>Ш. Перро «Красная шапочка»</a:t>
            </a:r>
            <a:endParaRPr lang="ru-RU" sz="1600" b="1" i="1" dirty="0">
              <a:solidFill>
                <a:srgbClr val="7030A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endParaRPr lang="ru-RU" sz="1400" b="1" i="1" dirty="0">
              <a:solidFill>
                <a:srgbClr val="7030A0"/>
              </a:solidFill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797550" y="0"/>
            <a:ext cx="3298825" cy="2062163"/>
          </a:xfrm>
          <a:prstGeom prst="rect">
            <a:avLst/>
          </a:prstGeom>
        </p:spPr>
        <p:txBody>
          <a:bodyPr lIns="95782" tIns="47891" rIns="95782" bIns="47891">
            <a:normAutofit fontScale="775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2300" b="1" dirty="0">
                <a:solidFill>
                  <a:srgbClr val="FF0000"/>
                </a:solidFill>
              </a:rPr>
              <a:t>Социализация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500" b="1" i="1" dirty="0" smtClean="0">
                <a:solidFill>
                  <a:srgbClr val="002060"/>
                </a:solidFill>
              </a:rPr>
              <a:t>Сюжетно – ролевая игра: </a:t>
            </a:r>
            <a:r>
              <a:rPr lang="ru-RU" sz="1500" b="1" i="1" dirty="0" smtClean="0">
                <a:solidFill>
                  <a:srgbClr val="7030A0"/>
                </a:solidFill>
              </a:rPr>
              <a:t>«Театр»</a:t>
            </a:r>
            <a:endParaRPr lang="ru-RU" sz="1500" b="1" i="1" dirty="0">
              <a:solidFill>
                <a:srgbClr val="7030A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500" b="1" i="1" dirty="0" smtClean="0">
                <a:solidFill>
                  <a:srgbClr val="002060"/>
                </a:solidFill>
              </a:rPr>
              <a:t>Упражнения: </a:t>
            </a:r>
            <a:r>
              <a:rPr lang="ru-RU" sz="1500" b="1" i="1" dirty="0" smtClean="0">
                <a:solidFill>
                  <a:srgbClr val="7030A0"/>
                </a:solidFill>
              </a:rPr>
              <a:t>«Кому, что нужно для работы»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500" b="1" i="1" dirty="0" smtClean="0">
                <a:solidFill>
                  <a:srgbClr val="7030A0"/>
                </a:solidFill>
              </a:rPr>
              <a:t>«Гардероб», «Превращение сказок» «Алло. Мы ищем таланты»</a:t>
            </a:r>
            <a:endParaRPr lang="ru-RU" sz="1500" b="1" i="1" dirty="0">
              <a:solidFill>
                <a:srgbClr val="7030A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500" b="1" i="1" dirty="0" err="1" smtClean="0">
                <a:solidFill>
                  <a:srgbClr val="002060"/>
                </a:solidFill>
              </a:rPr>
              <a:t>Пантамима</a:t>
            </a:r>
            <a:r>
              <a:rPr lang="ru-RU" sz="1500" b="1" i="1" dirty="0" smtClean="0">
                <a:solidFill>
                  <a:srgbClr val="002060"/>
                </a:solidFill>
              </a:rPr>
              <a:t>: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500" b="1" i="1" dirty="0" smtClean="0">
                <a:solidFill>
                  <a:srgbClr val="7030A0"/>
                </a:solidFill>
              </a:rPr>
              <a:t>«Походка» «Кто я?»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500" b="1" i="1" dirty="0" smtClean="0">
                <a:solidFill>
                  <a:srgbClr val="002060"/>
                </a:solidFill>
              </a:rPr>
              <a:t>Ситуация - оценка: </a:t>
            </a:r>
            <a:r>
              <a:rPr lang="ru-RU" sz="1500" b="1" i="1" dirty="0" smtClean="0">
                <a:solidFill>
                  <a:srgbClr val="7030A0"/>
                </a:solidFill>
              </a:rPr>
              <a:t>«Эмоции» </a:t>
            </a: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680200" y="3429000"/>
            <a:ext cx="2738438" cy="1465263"/>
          </a:xfrm>
          <a:prstGeom prst="rect">
            <a:avLst/>
          </a:prstGeom>
        </p:spPr>
        <p:txBody>
          <a:bodyPr lIns="95782" tIns="47891" rIns="95782" bIns="47891">
            <a:normAutofit fontScale="775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Художественное творчество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>
                <a:solidFill>
                  <a:srgbClr val="002060"/>
                </a:solidFill>
              </a:rPr>
              <a:t>Рисование </a:t>
            </a:r>
            <a:r>
              <a:rPr lang="ru-RU" sz="1400" b="1" i="1" dirty="0" smtClean="0">
                <a:solidFill>
                  <a:srgbClr val="7030A0"/>
                </a:solidFill>
              </a:rPr>
              <a:t>«Театральная афиша»</a:t>
            </a:r>
            <a:endParaRPr lang="ru-RU" sz="1400" b="1" i="1" dirty="0">
              <a:solidFill>
                <a:srgbClr val="7030A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>
                <a:solidFill>
                  <a:srgbClr val="002060"/>
                </a:solidFill>
              </a:rPr>
              <a:t>Аппликация </a:t>
            </a:r>
            <a:r>
              <a:rPr lang="ru-RU" sz="1400" b="1" i="1" dirty="0" smtClean="0">
                <a:solidFill>
                  <a:srgbClr val="7030A0"/>
                </a:solidFill>
              </a:rPr>
              <a:t>«Пригласительный билет»</a:t>
            </a:r>
            <a:endParaRPr lang="ru-RU" sz="1400" b="1" i="1" dirty="0">
              <a:solidFill>
                <a:srgbClr val="7030A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>
                <a:solidFill>
                  <a:srgbClr val="002060"/>
                </a:solidFill>
              </a:rPr>
              <a:t>Лепка</a:t>
            </a:r>
            <a:r>
              <a:rPr lang="ru-RU" sz="1400" b="1" i="1" dirty="0"/>
              <a:t> </a:t>
            </a:r>
            <a:r>
              <a:rPr lang="ru-RU" sz="1400" b="1" i="1" dirty="0" smtClean="0">
                <a:solidFill>
                  <a:srgbClr val="002060"/>
                </a:solidFill>
              </a:rPr>
              <a:t>из теста </a:t>
            </a:r>
            <a:r>
              <a:rPr lang="ru-RU" sz="1400" b="1" i="1" dirty="0" smtClean="0">
                <a:solidFill>
                  <a:srgbClr val="7030A0"/>
                </a:solidFill>
              </a:rPr>
              <a:t>« Маски</a:t>
            </a:r>
            <a:r>
              <a:rPr lang="ru-RU" sz="1400" b="1" i="1" dirty="0" smtClean="0">
                <a:solidFill>
                  <a:srgbClr val="002060"/>
                </a:solidFill>
              </a:rPr>
              <a:t>»</a:t>
            </a:r>
            <a:endParaRPr lang="ru-RU" sz="1400" b="1" i="1" dirty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932613" y="5013325"/>
            <a:ext cx="2355850" cy="1079500"/>
          </a:xfrm>
          <a:prstGeom prst="rect">
            <a:avLst/>
          </a:prstGeom>
        </p:spPr>
        <p:txBody>
          <a:bodyPr lIns="95782" tIns="47891" rIns="95782" bIns="47891">
            <a:normAutofit fontScale="925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Здоровье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 smtClean="0">
                <a:solidFill>
                  <a:srgbClr val="002060"/>
                </a:solidFill>
              </a:rPr>
              <a:t>Дидактическая игра</a:t>
            </a:r>
            <a:r>
              <a:rPr lang="ru-RU" sz="1100" b="1" i="1" dirty="0" smtClean="0">
                <a:solidFill>
                  <a:srgbClr val="7030A0"/>
                </a:solidFill>
              </a:rPr>
              <a:t>:«Что может произойти с героями…»</a:t>
            </a:r>
            <a:endParaRPr lang="ru-RU" sz="11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b="1" i="1" dirty="0">
              <a:solidFill>
                <a:srgbClr val="7030A0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761163" y="2217738"/>
            <a:ext cx="2657475" cy="1106487"/>
          </a:xfrm>
          <a:prstGeom prst="rect">
            <a:avLst/>
          </a:prstGeom>
        </p:spPr>
        <p:txBody>
          <a:bodyPr lIns="95782" tIns="47891" rIns="95782" bIns="47891">
            <a:normAutofit fontScale="92500"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400" b="1" dirty="0">
                <a:solidFill>
                  <a:srgbClr val="FF0000"/>
                </a:solidFill>
              </a:rPr>
              <a:t>Безопасность 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 smtClean="0">
                <a:solidFill>
                  <a:srgbClr val="002060"/>
                </a:solidFill>
              </a:rPr>
              <a:t>Ситуация – иллюстрация:</a:t>
            </a:r>
            <a:endParaRPr lang="ru-RU" sz="1400" b="1" i="1" dirty="0">
              <a:solidFill>
                <a:srgbClr val="00206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 smtClean="0">
                <a:solidFill>
                  <a:srgbClr val="002060"/>
                </a:solidFill>
              </a:rPr>
              <a:t> </a:t>
            </a:r>
            <a:r>
              <a:rPr lang="ru-RU" sz="1400" b="1" i="1" dirty="0" smtClean="0">
                <a:solidFill>
                  <a:srgbClr val="7030A0"/>
                </a:solidFill>
              </a:rPr>
              <a:t>«Если в театре выключили  свет</a:t>
            </a:r>
            <a:r>
              <a:rPr lang="ru-RU" sz="1400" i="1" dirty="0" smtClean="0">
                <a:solidFill>
                  <a:srgbClr val="7030A0"/>
                </a:solidFill>
              </a:rPr>
              <a:t>» 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412750" y="5051425"/>
            <a:ext cx="3119438" cy="1287463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Взаимодействие с социумом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>
                <a:solidFill>
                  <a:srgbClr val="7030A0"/>
                </a:solidFill>
              </a:rPr>
              <a:t>Составление коллекции тканей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>
                <a:solidFill>
                  <a:srgbClr val="7030A0"/>
                </a:solidFill>
              </a:rPr>
              <a:t>Приготовление коллекций платье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b="1" i="1" dirty="0">
              <a:solidFill>
                <a:srgbClr val="7030A0"/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3475038" y="5338763"/>
            <a:ext cx="2619375" cy="1519237"/>
          </a:xfrm>
          <a:prstGeom prst="rect">
            <a:avLst/>
          </a:prstGeom>
        </p:spPr>
        <p:txBody>
          <a:bodyPr lIns="95782" tIns="47891" rIns="95782" bIns="47891">
            <a:normAutofit fontScale="925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r>
              <a:rPr lang="ru-RU" sz="1500" b="1" dirty="0" smtClean="0">
                <a:solidFill>
                  <a:srgbClr val="FF0000"/>
                </a:solidFill>
              </a:rPr>
              <a:t>Музыка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Инсценировка - драматизация сказки  Ш. Перро </a:t>
            </a:r>
            <a:r>
              <a:rPr lang="ru-RU" sz="1200" b="1" i="1" dirty="0" smtClean="0">
                <a:solidFill>
                  <a:srgbClr val="7030A0"/>
                </a:solidFill>
              </a:rPr>
              <a:t>«Красная шапочка»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Разыгрывание сценок из жизни кукольных персонажей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КВН «Все работы хороши – выбирай на вкус»</a:t>
            </a:r>
            <a:endParaRPr lang="ru-RU" sz="1200" b="1" i="1" dirty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0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2972910" y="2755971"/>
            <a:ext cx="3692945" cy="1590016"/>
          </a:xfrm>
          <a:prstGeom prst="rect">
            <a:avLst/>
          </a:prstGeom>
          <a:noFill/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/>
              <a:buNone/>
              <a:defRPr/>
            </a:pPr>
            <a:r>
              <a:rPr lang="ru-RU" sz="7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</a:t>
            </a:r>
          </a:p>
          <a:p>
            <a:pPr marL="0" indent="0">
              <a:buFont typeface="Wingdings"/>
              <a:buNone/>
              <a:defRPr/>
            </a:pPr>
            <a:r>
              <a:rPr lang="ru-RU" sz="7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</a:t>
            </a:r>
            <a:r>
              <a:rPr lang="ru-RU" sz="7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1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Профессия </a:t>
            </a:r>
            <a:endParaRPr lang="ru-RU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0" indent="0">
              <a:buFont typeface="Wingdings"/>
              <a:buNone/>
              <a:defRPr/>
            </a:pPr>
            <a:r>
              <a:rPr lang="ru-RU" sz="1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</a:t>
            </a:r>
            <a:r>
              <a:rPr lang="ru-RU" sz="1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1600" b="1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«Актер»</a:t>
            </a:r>
            <a:endParaRPr lang="ru-RU" sz="1600" b="1" i="1" cap="al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Стрелка вправо 1"/>
          <p:cNvSpPr/>
          <p:nvPr/>
        </p:nvSpPr>
        <p:spPr>
          <a:xfrm rot="18515534">
            <a:off x="4833938" y="2090738"/>
            <a:ext cx="1184275" cy="10477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Стрелка вправо 16"/>
          <p:cNvSpPr/>
          <p:nvPr/>
        </p:nvSpPr>
        <p:spPr>
          <a:xfrm rot="20464447">
            <a:off x="5575300" y="2925763"/>
            <a:ext cx="1090613" cy="8890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Стрелка вправо 18"/>
          <p:cNvSpPr/>
          <p:nvPr/>
        </p:nvSpPr>
        <p:spPr>
          <a:xfrm rot="1170274">
            <a:off x="5716588" y="3884613"/>
            <a:ext cx="787400" cy="112712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Стрелка вправо 19"/>
          <p:cNvSpPr/>
          <p:nvPr/>
        </p:nvSpPr>
        <p:spPr>
          <a:xfrm rot="1707110">
            <a:off x="5345113" y="4791075"/>
            <a:ext cx="1765300" cy="10795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Стрелка вправо 20"/>
          <p:cNvSpPr/>
          <p:nvPr/>
        </p:nvSpPr>
        <p:spPr>
          <a:xfrm rot="8182887">
            <a:off x="2847975" y="4510088"/>
            <a:ext cx="1323975" cy="109537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13728509">
            <a:off x="3705226" y="2336800"/>
            <a:ext cx="773112" cy="96837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12259444">
            <a:off x="2924175" y="2708275"/>
            <a:ext cx="1101725" cy="77788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4226719" y="4834731"/>
            <a:ext cx="928688" cy="11747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Стрелка вправо 24"/>
          <p:cNvSpPr/>
          <p:nvPr/>
        </p:nvSpPr>
        <p:spPr>
          <a:xfrm rot="10800000">
            <a:off x="3298825" y="3678238"/>
            <a:ext cx="446088" cy="14922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787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апрель - Профессия «Автомеханик»</a:t>
            </a:r>
            <a:endParaRPr lang="ru-RU" b="1" cap="none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932613" y="1557338"/>
            <a:ext cx="3287712" cy="503237"/>
          </a:xfrm>
        </p:spPr>
        <p:txBody>
          <a:bodyPr>
            <a:normAutofit/>
          </a:bodyPr>
          <a:lstStyle/>
          <a:p>
            <a:pPr marL="0" indent="0">
              <a:spcBef>
                <a:spcPts val="627"/>
              </a:spcBef>
              <a:buFont typeface="Wingdings" panose="05000000000000000000" pitchFamily="2" charset="2"/>
              <a:buNone/>
              <a:defRPr/>
            </a:pPr>
            <a:r>
              <a:rPr lang="ru-RU" sz="1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ремонтирует машины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959600" y="2085975"/>
            <a:ext cx="3008313" cy="1057275"/>
          </a:xfrm>
          <a:prstGeom prst="rect">
            <a:avLst/>
          </a:prstGeom>
        </p:spPr>
        <p:txBody>
          <a:bodyPr lIns="95782" tIns="47891" rIns="95782" bIns="47891"/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вежливый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ответственный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аккуратный</a:t>
            </a:r>
          </a:p>
        </p:txBody>
      </p:sp>
      <p:pic>
        <p:nvPicPr>
          <p:cNvPr id="39941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188" y="1295400"/>
            <a:ext cx="3517900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3413" y="3429000"/>
            <a:ext cx="2236787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0" y="5300663"/>
            <a:ext cx="1458913" cy="142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188" y="4310063"/>
            <a:ext cx="3517900" cy="22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5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8175" y="1600200"/>
            <a:ext cx="1985963" cy="176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6" name="Рисунок 1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1675" y="5111750"/>
            <a:ext cx="1922463" cy="140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7" name="Рисунок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8538" y="3800475"/>
            <a:ext cx="1330325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871913" y="2706688"/>
            <a:ext cx="1735137" cy="16017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бъект 2"/>
          <p:cNvSpPr>
            <a:spLocks noGrp="1"/>
          </p:cNvSpPr>
          <p:nvPr>
            <p:ph sz="quarter" idx="1"/>
          </p:nvPr>
        </p:nvSpPr>
        <p:spPr>
          <a:xfrm>
            <a:off x="273050" y="188913"/>
            <a:ext cx="3565525" cy="2517775"/>
          </a:xfrm>
        </p:spPr>
        <p:txBody>
          <a:bodyPr>
            <a:normAutofit fontScale="25000" lnSpcReduction="20000"/>
          </a:bodyPr>
          <a:lstStyle/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4800" b="1" dirty="0">
                <a:solidFill>
                  <a:srgbClr val="FF0000"/>
                </a:solidFill>
              </a:rPr>
              <a:t>Коммуникация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4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4200" b="1" i="1" dirty="0" smtClean="0">
                <a:solidFill>
                  <a:srgbClr val="002060"/>
                </a:solidFill>
              </a:rPr>
              <a:t>Диалог:</a:t>
            </a:r>
            <a:endParaRPr lang="ru-RU" sz="4200" b="1" i="1" dirty="0">
              <a:solidFill>
                <a:srgbClr val="00206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4200" b="1" i="1" dirty="0">
                <a:solidFill>
                  <a:srgbClr val="7030A0"/>
                </a:solidFill>
              </a:rPr>
              <a:t>«Автомеханик, кто он?»,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4200" b="1" i="1" dirty="0">
                <a:solidFill>
                  <a:srgbClr val="7030A0"/>
                </a:solidFill>
              </a:rPr>
              <a:t>«Кто починит и приведет в порядок сломанную машину?»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4200" b="1" i="1" dirty="0" smtClean="0">
                <a:solidFill>
                  <a:srgbClr val="002060"/>
                </a:solidFill>
              </a:rPr>
              <a:t>Игровые обучающие ситуации: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4200" b="1" i="1" dirty="0" smtClean="0">
                <a:solidFill>
                  <a:srgbClr val="002060"/>
                </a:solidFill>
              </a:rPr>
              <a:t> </a:t>
            </a:r>
            <a:r>
              <a:rPr lang="ru-RU" sz="4200" b="1" i="1" dirty="0" smtClean="0">
                <a:solidFill>
                  <a:srgbClr val="7030A0"/>
                </a:solidFill>
              </a:rPr>
              <a:t>«</a:t>
            </a:r>
            <a:r>
              <a:rPr lang="ru-RU" sz="4200" b="1" i="1" dirty="0">
                <a:solidFill>
                  <a:srgbClr val="7030A0"/>
                </a:solidFill>
              </a:rPr>
              <a:t>Чем занимается автомеханик?»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4200" b="1" i="1" dirty="0">
                <a:solidFill>
                  <a:srgbClr val="7030A0"/>
                </a:solidFill>
              </a:rPr>
              <a:t>«Какие инструменты ему могут понадобиться?»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4200" b="1" i="1" dirty="0">
                <a:solidFill>
                  <a:srgbClr val="7030A0"/>
                </a:solidFill>
              </a:rPr>
              <a:t>«А тебе нравится эта профессия?»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4200" b="1" i="1" dirty="0">
                <a:solidFill>
                  <a:srgbClr val="7030A0"/>
                </a:solidFill>
              </a:rPr>
              <a:t>«Хотелось бы стать автомехаником, когда вырастешь?»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4200" b="1" i="1" dirty="0" smtClean="0">
                <a:solidFill>
                  <a:srgbClr val="002060"/>
                </a:solidFill>
              </a:rPr>
              <a:t>НОД </a:t>
            </a:r>
            <a:r>
              <a:rPr lang="ru-RU" sz="4200" b="1" i="1" dirty="0">
                <a:solidFill>
                  <a:srgbClr val="7030A0"/>
                </a:solidFill>
              </a:rPr>
              <a:t>«Автослесарь»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2900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3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01625" y="2781300"/>
            <a:ext cx="3694113" cy="1719263"/>
          </a:xfrm>
          <a:prstGeom prst="rect">
            <a:avLst/>
          </a:prstGeom>
        </p:spPr>
        <p:txBody>
          <a:bodyPr lIns="95782" tIns="47891" rIns="95782" bIns="47891">
            <a:normAutofit fontScale="475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Wingdings"/>
              <a:buNone/>
              <a:defRPr/>
            </a:pPr>
            <a:r>
              <a:rPr lang="ru-RU" sz="2500" b="1" i="1" dirty="0" smtClean="0">
                <a:solidFill>
                  <a:srgbClr val="FF0000"/>
                </a:solidFill>
              </a:rPr>
              <a:t>Познание</a:t>
            </a:r>
            <a:endParaRPr lang="ru-RU" sz="2500" b="1" i="1" dirty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2000" b="1" i="1" dirty="0">
                <a:solidFill>
                  <a:srgbClr val="002060"/>
                </a:solidFill>
              </a:rPr>
              <a:t>Рассматривание иллюстраций и картин о работе автомеханика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2000" b="1" i="1" dirty="0">
                <a:solidFill>
                  <a:srgbClr val="002060"/>
                </a:solidFill>
              </a:rPr>
              <a:t>Рассматривание картины В.М. Каратая </a:t>
            </a:r>
            <a:endParaRPr lang="ru-RU" sz="2000" b="1" i="1" dirty="0" smtClean="0">
              <a:solidFill>
                <a:srgbClr val="00206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2000" b="1" i="1" dirty="0" smtClean="0">
                <a:solidFill>
                  <a:srgbClr val="7030A0"/>
                </a:solidFill>
              </a:rPr>
              <a:t>«</a:t>
            </a:r>
            <a:r>
              <a:rPr lang="ru-RU" sz="2000" b="1" i="1" dirty="0">
                <a:solidFill>
                  <a:srgbClr val="7030A0"/>
                </a:solidFill>
              </a:rPr>
              <a:t>На заводе»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2000" b="1" i="1" dirty="0">
                <a:solidFill>
                  <a:srgbClr val="002060"/>
                </a:solidFill>
              </a:rPr>
              <a:t>Экстремальная ситуация </a:t>
            </a:r>
            <a:r>
              <a:rPr lang="ru-RU" sz="2000" b="1" i="1" dirty="0">
                <a:solidFill>
                  <a:srgbClr val="7030A0"/>
                </a:solidFill>
              </a:rPr>
              <a:t>«Что делать, если…?»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2000" b="1" i="1" dirty="0">
                <a:solidFill>
                  <a:srgbClr val="002060"/>
                </a:solidFill>
              </a:rPr>
              <a:t>Конструирование автосалона из больших модулей и настольного строителя</a:t>
            </a:r>
          </a:p>
          <a:p>
            <a:pPr>
              <a:defRPr/>
            </a:pPr>
            <a:endParaRPr lang="ru-RU" sz="1100" dirty="0"/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266700" y="4916488"/>
            <a:ext cx="3103563" cy="1708150"/>
          </a:xfrm>
          <a:prstGeom prst="rect">
            <a:avLst/>
          </a:prstGeom>
        </p:spPr>
        <p:txBody>
          <a:bodyPr lIns="95782" tIns="47891" rIns="95782" bIns="47891">
            <a:normAutofit fontScale="92500"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400" b="1" dirty="0">
                <a:solidFill>
                  <a:srgbClr val="FF0000"/>
                </a:solidFill>
              </a:rPr>
              <a:t>Чтение художественной литературы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endParaRPr lang="ru-RU" sz="7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Н.А. Кнушевицкая </a:t>
            </a:r>
            <a:r>
              <a:rPr lang="ru-RU" sz="1200" b="1" i="1" dirty="0">
                <a:solidFill>
                  <a:srgbClr val="7030A0"/>
                </a:solidFill>
              </a:rPr>
              <a:t>«Автомеханик», «Шофер».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Б. </a:t>
            </a:r>
            <a:r>
              <a:rPr lang="ru-RU" sz="1200" b="1" i="1" dirty="0" err="1">
                <a:solidFill>
                  <a:srgbClr val="002060"/>
                </a:solidFill>
              </a:rPr>
              <a:t>Заходер</a:t>
            </a:r>
            <a:r>
              <a:rPr lang="ru-RU" sz="1200" b="1" i="1" dirty="0">
                <a:solidFill>
                  <a:srgbClr val="002060"/>
                </a:solidFill>
              </a:rPr>
              <a:t> </a:t>
            </a:r>
            <a:r>
              <a:rPr lang="ru-RU" sz="1200" b="1" i="1" dirty="0">
                <a:solidFill>
                  <a:srgbClr val="7030A0"/>
                </a:solidFill>
              </a:rPr>
              <a:t>«Шофер»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Е. </a:t>
            </a:r>
            <a:r>
              <a:rPr lang="ru-RU" sz="1200" b="1" i="1" dirty="0" err="1">
                <a:solidFill>
                  <a:srgbClr val="002060"/>
                </a:solidFill>
              </a:rPr>
              <a:t>Сегало</a:t>
            </a:r>
            <a:r>
              <a:rPr lang="ru-RU" sz="1200" b="1" i="1" dirty="0">
                <a:solidFill>
                  <a:srgbClr val="002060"/>
                </a:solidFill>
              </a:rPr>
              <a:t> </a:t>
            </a:r>
            <a:r>
              <a:rPr lang="ru-RU" sz="1200" b="1" i="1" dirty="0">
                <a:solidFill>
                  <a:srgbClr val="7030A0"/>
                </a:solidFill>
              </a:rPr>
              <a:t>«Машины нашего города»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А. </a:t>
            </a:r>
            <a:r>
              <a:rPr lang="ru-RU" sz="1200" b="1" i="1" dirty="0" err="1">
                <a:solidFill>
                  <a:srgbClr val="002060"/>
                </a:solidFill>
              </a:rPr>
              <a:t>Седугина</a:t>
            </a:r>
            <a:r>
              <a:rPr lang="ru-RU" sz="1200" b="1" i="1" dirty="0">
                <a:solidFill>
                  <a:srgbClr val="002060"/>
                </a:solidFill>
              </a:rPr>
              <a:t> </a:t>
            </a:r>
            <a:r>
              <a:rPr lang="ru-RU" sz="1200" b="1" i="1" dirty="0">
                <a:solidFill>
                  <a:srgbClr val="7030A0"/>
                </a:solidFill>
              </a:rPr>
              <a:t>«Разговор машин»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endParaRPr lang="ru-RU" sz="1400" b="1" i="1" dirty="0">
              <a:solidFill>
                <a:srgbClr val="7030A0"/>
              </a:solidFill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6105525" y="260350"/>
            <a:ext cx="3300413" cy="1873250"/>
          </a:xfrm>
          <a:prstGeom prst="rect">
            <a:avLst/>
          </a:prstGeom>
        </p:spPr>
        <p:txBody>
          <a:bodyPr lIns="95782" tIns="47891" rIns="95782" bIns="47891">
            <a:normAutofit fontScale="925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Социализация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 smtClean="0">
                <a:solidFill>
                  <a:srgbClr val="002060"/>
                </a:solidFill>
              </a:rPr>
              <a:t>Сюжетно – ролевая игра: </a:t>
            </a:r>
            <a:r>
              <a:rPr lang="ru-RU" sz="1100" b="1" i="1" dirty="0" smtClean="0">
                <a:solidFill>
                  <a:srgbClr val="7030A0"/>
                </a:solidFill>
              </a:rPr>
              <a:t>«</a:t>
            </a:r>
            <a:r>
              <a:rPr lang="ru-RU" sz="1100" b="1" i="1" dirty="0">
                <a:solidFill>
                  <a:srgbClr val="7030A0"/>
                </a:solidFill>
              </a:rPr>
              <a:t>Ремонтная мастерская»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 smtClean="0">
                <a:solidFill>
                  <a:srgbClr val="002060"/>
                </a:solidFill>
              </a:rPr>
              <a:t>Развивающие игры:</a:t>
            </a:r>
            <a:endParaRPr lang="ru-RU" sz="1100" b="1" i="1" dirty="0">
              <a:solidFill>
                <a:srgbClr val="002060"/>
              </a:solidFill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>
                <a:solidFill>
                  <a:srgbClr val="7030A0"/>
                </a:solidFill>
              </a:rPr>
              <a:t>«Центр автомобильного обслуживания»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>
                <a:solidFill>
                  <a:srgbClr val="7030A0"/>
                </a:solidFill>
              </a:rPr>
              <a:t>«Угадай; кем и где я работаю?»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>
                <a:solidFill>
                  <a:srgbClr val="7030A0"/>
                </a:solidFill>
              </a:rPr>
              <a:t>«Помоги подобрать недостающий предмет»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>
                <a:solidFill>
                  <a:srgbClr val="7030A0"/>
                </a:solidFill>
              </a:rPr>
              <a:t>«Говорящие знаки»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897688" y="4005263"/>
            <a:ext cx="2528887" cy="1152525"/>
          </a:xfrm>
          <a:prstGeom prst="rect">
            <a:avLst/>
          </a:prstGeom>
        </p:spPr>
        <p:txBody>
          <a:bodyPr lIns="95782" tIns="47891" rIns="95782" bIns="47891">
            <a:normAutofit fontScale="550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2500" b="1" dirty="0">
                <a:solidFill>
                  <a:srgbClr val="FF0000"/>
                </a:solidFill>
              </a:rPr>
              <a:t>Здоровье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2000" b="1" i="1" dirty="0" smtClean="0">
                <a:solidFill>
                  <a:srgbClr val="002060"/>
                </a:solidFill>
              </a:rPr>
              <a:t>Дидактические игры:</a:t>
            </a:r>
            <a:r>
              <a:rPr lang="ru-RU" sz="2000" b="1" i="1" dirty="0" smtClean="0"/>
              <a:t> </a:t>
            </a:r>
            <a:r>
              <a:rPr lang="ru-RU" sz="2000" b="1" i="1" dirty="0">
                <a:solidFill>
                  <a:srgbClr val="7030A0"/>
                </a:solidFill>
              </a:rPr>
              <a:t>«Раз, два, три – опасность назови»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2000" b="1" i="1" dirty="0">
                <a:solidFill>
                  <a:srgbClr val="7030A0"/>
                </a:solidFill>
              </a:rPr>
              <a:t>«Заправь бензобак»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753225" y="2349500"/>
            <a:ext cx="2657475" cy="1439863"/>
          </a:xfrm>
          <a:prstGeom prst="rect">
            <a:avLst/>
          </a:prstGeom>
        </p:spPr>
        <p:txBody>
          <a:bodyPr lIns="95782" tIns="47891" rIns="95782" bIns="47891">
            <a:normAutofit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Безопасность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 smtClean="0">
                <a:solidFill>
                  <a:srgbClr val="002060"/>
                </a:solidFill>
              </a:rPr>
              <a:t>Решение проблемной ситуации</a:t>
            </a:r>
            <a:r>
              <a:rPr lang="ru-RU" sz="1100" b="1" i="1" dirty="0" smtClean="0"/>
              <a:t> </a:t>
            </a:r>
            <a:r>
              <a:rPr lang="ru-RU" sz="1100" b="1" i="1" dirty="0">
                <a:solidFill>
                  <a:srgbClr val="7030A0"/>
                </a:solidFill>
              </a:rPr>
              <a:t>«Неисправный автомобиль смертельно опасен на дороге»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 smtClean="0">
                <a:solidFill>
                  <a:srgbClr val="002060"/>
                </a:solidFill>
              </a:rPr>
              <a:t>Ситуация - проблема:</a:t>
            </a:r>
            <a:r>
              <a:rPr lang="ru-RU" sz="1100" b="1" i="1" dirty="0" smtClean="0"/>
              <a:t> </a:t>
            </a:r>
            <a:r>
              <a:rPr lang="ru-RU" sz="1100" b="1" i="1" dirty="0">
                <a:solidFill>
                  <a:srgbClr val="7030A0"/>
                </a:solidFill>
              </a:rPr>
              <a:t>«Как звать на помощь</a:t>
            </a:r>
            <a:r>
              <a:rPr lang="ru-RU" sz="1100" i="1" dirty="0">
                <a:solidFill>
                  <a:srgbClr val="7030A0"/>
                </a:solidFill>
              </a:rPr>
              <a:t>?»</a:t>
            </a:r>
          </a:p>
          <a:p>
            <a:pPr marL="0" indent="0">
              <a:buFont typeface="Wingdings"/>
              <a:buNone/>
              <a:defRPr/>
            </a:pPr>
            <a:endParaRPr lang="ru-RU" sz="1200" i="1" dirty="0"/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4435475" y="5357813"/>
            <a:ext cx="2619375" cy="1238250"/>
          </a:xfrm>
          <a:prstGeom prst="rect">
            <a:avLst/>
          </a:prstGeom>
        </p:spPr>
        <p:txBody>
          <a:bodyPr lIns="95782" tIns="47891" rIns="95782" bIns="47891">
            <a:normAutofit fontScale="92500"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Физическая культура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Подвижные игры:</a:t>
            </a:r>
            <a:r>
              <a:rPr lang="ru-RU" sz="1200" b="1" i="1" dirty="0" smtClean="0"/>
              <a:t> </a:t>
            </a:r>
            <a:r>
              <a:rPr lang="ru-RU" sz="1200" b="1" i="1" dirty="0">
                <a:solidFill>
                  <a:srgbClr val="7030A0"/>
                </a:solidFill>
              </a:rPr>
              <a:t>«Воробушки и автомобиль»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smtClean="0"/>
              <a:t> </a:t>
            </a:r>
            <a:r>
              <a:rPr lang="ru-RU" sz="1200" b="1" i="1" dirty="0">
                <a:solidFill>
                  <a:srgbClr val="7030A0"/>
                </a:solidFill>
              </a:rPr>
              <a:t>«Кто быстрее починит машину»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0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2972910" y="2755971"/>
            <a:ext cx="3692945" cy="1590016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/>
              <a:buNone/>
              <a:defRPr/>
            </a:pPr>
            <a:r>
              <a:rPr lang="ru-RU" sz="7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</a:t>
            </a:r>
          </a:p>
          <a:p>
            <a:pPr marL="0" indent="0">
              <a:buFont typeface="Wingdings"/>
              <a:buNone/>
              <a:defRPr/>
            </a:pPr>
            <a:r>
              <a:rPr lang="ru-RU" sz="7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</a:t>
            </a:r>
            <a:r>
              <a:rPr lang="ru-RU" sz="7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1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Профессия </a:t>
            </a:r>
            <a:endParaRPr lang="ru-RU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0" indent="0">
              <a:buFont typeface="Wingdings"/>
              <a:buNone/>
              <a:defRPr/>
            </a:pPr>
            <a:r>
              <a:rPr lang="ru-RU" sz="1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200" b="1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«Автомеханик»</a:t>
            </a:r>
            <a:endParaRPr lang="ru-RU" sz="1200" b="1" i="1" cap="al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Стрелка вправо 1"/>
          <p:cNvSpPr/>
          <p:nvPr/>
        </p:nvSpPr>
        <p:spPr>
          <a:xfrm rot="18515534">
            <a:off x="4833938" y="2090738"/>
            <a:ext cx="1184275" cy="10477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Стрелка вправо 16"/>
          <p:cNvSpPr/>
          <p:nvPr/>
        </p:nvSpPr>
        <p:spPr>
          <a:xfrm rot="20464447">
            <a:off x="5575300" y="2925763"/>
            <a:ext cx="1090613" cy="8890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Стрелка вправо 19"/>
          <p:cNvSpPr/>
          <p:nvPr/>
        </p:nvSpPr>
        <p:spPr>
          <a:xfrm rot="1616014">
            <a:off x="5711825" y="3681413"/>
            <a:ext cx="1082675" cy="115887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Стрелка вправо 20"/>
          <p:cNvSpPr/>
          <p:nvPr/>
        </p:nvSpPr>
        <p:spPr>
          <a:xfrm rot="8182887">
            <a:off x="2911475" y="4608513"/>
            <a:ext cx="1325563" cy="109537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13728509">
            <a:off x="3850482" y="2123281"/>
            <a:ext cx="958850" cy="128587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11588676">
            <a:off x="3043238" y="2908300"/>
            <a:ext cx="741362" cy="160338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Стрелка вправо 23"/>
          <p:cNvSpPr/>
          <p:nvPr/>
        </p:nvSpPr>
        <p:spPr>
          <a:xfrm rot="4212606">
            <a:off x="4961732" y="4856956"/>
            <a:ext cx="928688" cy="11747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787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май - Профессия «Фермер»</a:t>
            </a:r>
            <a:endParaRPr lang="ru-RU" b="1" cap="none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932613" y="1557338"/>
            <a:ext cx="3287712" cy="863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занимается </a:t>
            </a:r>
          </a:p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предпринимательской</a:t>
            </a:r>
          </a:p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деятельностью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959600" y="2492375"/>
            <a:ext cx="3008313" cy="1057275"/>
          </a:xfrm>
          <a:prstGeom prst="rect">
            <a:avLst/>
          </a:prstGeom>
        </p:spPr>
        <p:txBody>
          <a:bodyPr lIns="95782" tIns="47891" rIns="95782" bIns="47891"/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ответственный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целеустремленный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r>
              <a:rPr lang="ru-RU" sz="1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выносливый</a:t>
            </a:r>
          </a:p>
        </p:txBody>
      </p:sp>
      <p:pic>
        <p:nvPicPr>
          <p:cNvPr id="41989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488" y="1238250"/>
            <a:ext cx="3810000" cy="327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2638" y="1238250"/>
            <a:ext cx="2065337" cy="198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Рисунок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2638" y="3357563"/>
            <a:ext cx="1965325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2" name="Рисунок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488" y="4652963"/>
            <a:ext cx="3286125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3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2638" y="4965700"/>
            <a:ext cx="18859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4" name="Рисунок 1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6463" y="4029075"/>
            <a:ext cx="150495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5" name="Рисунок 1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6463" y="5257800"/>
            <a:ext cx="150495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871913" y="2706688"/>
            <a:ext cx="1735137" cy="16017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бъект 2"/>
          <p:cNvSpPr>
            <a:spLocks noGrp="1"/>
          </p:cNvSpPr>
          <p:nvPr>
            <p:ph sz="quarter" idx="1"/>
          </p:nvPr>
        </p:nvSpPr>
        <p:spPr>
          <a:xfrm>
            <a:off x="273050" y="188913"/>
            <a:ext cx="3565525" cy="1655762"/>
          </a:xfrm>
        </p:spPr>
        <p:txBody>
          <a:bodyPr>
            <a:normAutofit fontScale="92500" lnSpcReduction="10000"/>
          </a:bodyPr>
          <a:lstStyle/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1700" b="1" dirty="0">
                <a:solidFill>
                  <a:srgbClr val="FF0000"/>
                </a:solidFill>
              </a:rPr>
              <a:t>Коммуникация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050" b="1" i="1" dirty="0">
                <a:solidFill>
                  <a:srgbClr val="002060"/>
                </a:solidFill>
              </a:rPr>
              <a:t>Беседа</a:t>
            </a:r>
            <a:r>
              <a:rPr lang="ru-RU" sz="1050" b="1" i="1" dirty="0"/>
              <a:t> </a:t>
            </a:r>
            <a:endParaRPr lang="ru-RU" sz="1050" b="1" i="1" dirty="0" smtClean="0"/>
          </a:p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050" b="1" i="1" dirty="0" smtClean="0">
                <a:solidFill>
                  <a:srgbClr val="7030A0"/>
                </a:solidFill>
              </a:rPr>
              <a:t>«</a:t>
            </a:r>
            <a:r>
              <a:rPr lang="ru-RU" sz="1050" b="1" i="1" dirty="0">
                <a:solidFill>
                  <a:srgbClr val="7030A0"/>
                </a:solidFill>
              </a:rPr>
              <a:t>Труд фермера»</a:t>
            </a:r>
          </a:p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050" b="1" i="1" dirty="0">
                <a:solidFill>
                  <a:srgbClr val="7030A0"/>
                </a:solidFill>
              </a:rPr>
              <a:t>«От зернышка до хлебушка»</a:t>
            </a:r>
          </a:p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050" b="1" i="1" dirty="0">
                <a:solidFill>
                  <a:srgbClr val="7030A0"/>
                </a:solidFill>
              </a:rPr>
              <a:t>«Откуда текут молочные реки»</a:t>
            </a:r>
          </a:p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050" b="1" i="1" dirty="0">
                <a:solidFill>
                  <a:srgbClr val="002060"/>
                </a:solidFill>
              </a:rPr>
              <a:t>Загадки от фермера</a:t>
            </a:r>
          </a:p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050" b="1" i="1" dirty="0">
                <a:solidFill>
                  <a:srgbClr val="002060"/>
                </a:solidFill>
              </a:rPr>
              <a:t>НОД</a:t>
            </a:r>
            <a:r>
              <a:rPr lang="ru-RU" sz="1050" b="1" i="1" dirty="0"/>
              <a:t> </a:t>
            </a:r>
            <a:r>
              <a:rPr lang="ru-RU" sz="1050" b="1" i="1" dirty="0">
                <a:solidFill>
                  <a:srgbClr val="7030A0"/>
                </a:solidFill>
              </a:rPr>
              <a:t>«Мы фермеры</a:t>
            </a:r>
            <a:r>
              <a:rPr lang="ru-RU" sz="1050" b="1" i="1" dirty="0" smtClean="0">
                <a:solidFill>
                  <a:srgbClr val="7030A0"/>
                </a:solidFill>
              </a:rPr>
              <a:t>»</a:t>
            </a:r>
          </a:p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050" b="1" i="1" dirty="0" smtClean="0">
                <a:solidFill>
                  <a:srgbClr val="7030A0"/>
                </a:solidFill>
              </a:rPr>
              <a:t>«Встреча   с людьми разных профессий»</a:t>
            </a:r>
          </a:p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1050" b="1" i="1" dirty="0" smtClean="0">
                <a:solidFill>
                  <a:srgbClr val="7030A0"/>
                </a:solidFill>
              </a:rPr>
              <a:t>(с родителями)</a:t>
            </a:r>
            <a:endParaRPr lang="ru-RU" sz="1050" b="1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2900" i="1" dirty="0">
              <a:solidFill>
                <a:srgbClr val="7030A0"/>
              </a:solidFill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3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73050" y="1844675"/>
            <a:ext cx="3694113" cy="2108200"/>
          </a:xfrm>
          <a:prstGeom prst="rect">
            <a:avLst/>
          </a:prstGeom>
        </p:spPr>
        <p:txBody>
          <a:bodyPr lIns="95782" tIns="47891" rIns="95782" bIns="47891">
            <a:normAutofit fontScale="250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6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6400" b="1" dirty="0">
                <a:solidFill>
                  <a:srgbClr val="FF0000"/>
                </a:solidFill>
              </a:rPr>
              <a:t>Познание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4200" b="1" i="1" dirty="0">
                <a:solidFill>
                  <a:srgbClr val="002060"/>
                </a:solidFill>
              </a:rPr>
              <a:t>Рассматривание картины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4200" b="1" i="1" dirty="0">
                <a:solidFill>
                  <a:srgbClr val="002060"/>
                </a:solidFill>
              </a:rPr>
              <a:t>В.М. Каратая </a:t>
            </a:r>
            <a:r>
              <a:rPr lang="ru-RU" sz="4200" b="1" i="1" dirty="0"/>
              <a:t>«</a:t>
            </a:r>
            <a:r>
              <a:rPr lang="ru-RU" sz="4200" b="1" i="1" dirty="0" smtClean="0">
                <a:solidFill>
                  <a:srgbClr val="7030A0"/>
                </a:solidFill>
              </a:rPr>
              <a:t>Птицеферма</a:t>
            </a:r>
            <a:r>
              <a:rPr lang="ru-RU" sz="4200" b="1" i="1" dirty="0"/>
              <a:t>»,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4200" b="1" i="1" dirty="0">
                <a:solidFill>
                  <a:srgbClr val="7030A0"/>
                </a:solidFill>
              </a:rPr>
              <a:t>«Уборка овощей»,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4200" b="1" i="1" dirty="0">
                <a:solidFill>
                  <a:srgbClr val="7030A0"/>
                </a:solidFill>
              </a:rPr>
              <a:t>«На ферме»,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4200" b="1" i="1" dirty="0">
                <a:solidFill>
                  <a:srgbClr val="7030A0"/>
                </a:solidFill>
              </a:rPr>
              <a:t>«Золотая рожь»,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4200" b="1" i="1" dirty="0">
                <a:solidFill>
                  <a:srgbClr val="7030A0"/>
                </a:solidFill>
              </a:rPr>
              <a:t>«В пекарне».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4200" b="1" i="1" dirty="0">
                <a:solidFill>
                  <a:srgbClr val="002060"/>
                </a:solidFill>
              </a:rPr>
              <a:t>Игра – соревнование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4200" b="1" i="1" dirty="0">
                <a:solidFill>
                  <a:srgbClr val="7030A0"/>
                </a:solidFill>
              </a:rPr>
              <a:t>«Кто быстрее починит комбайн в поле»</a:t>
            </a:r>
          </a:p>
          <a:p>
            <a:pPr>
              <a:defRPr/>
            </a:pPr>
            <a:endParaRPr lang="ru-RU" sz="1100" b="1" dirty="0"/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b="1" i="1" dirty="0">
              <a:solidFill>
                <a:srgbClr val="7030A0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200025" y="4127500"/>
            <a:ext cx="3103563" cy="1708150"/>
          </a:xfrm>
          <a:prstGeom prst="rect">
            <a:avLst/>
          </a:prstGeom>
        </p:spPr>
        <p:txBody>
          <a:bodyPr lIns="95782" tIns="47891" rIns="95782" bIns="47891">
            <a:normAutofit lnSpcReduction="1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400" b="1" dirty="0">
                <a:solidFill>
                  <a:srgbClr val="FF0000"/>
                </a:solidFill>
              </a:rPr>
              <a:t>Чтение художественной литературы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Т.А. Шорыгина </a:t>
            </a:r>
            <a:r>
              <a:rPr lang="ru-RU" sz="1200" b="1" i="1" dirty="0">
                <a:solidFill>
                  <a:srgbClr val="7030A0"/>
                </a:solidFill>
              </a:rPr>
              <a:t>«Фермер»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И. </a:t>
            </a:r>
            <a:r>
              <a:rPr lang="ru-RU" sz="1200" b="1" i="1" dirty="0" err="1">
                <a:solidFill>
                  <a:srgbClr val="002060"/>
                </a:solidFill>
              </a:rPr>
              <a:t>Пандыг</a:t>
            </a:r>
            <a:r>
              <a:rPr lang="ru-RU" sz="1200" b="1" i="1" dirty="0">
                <a:solidFill>
                  <a:srgbClr val="002060"/>
                </a:solidFill>
              </a:rPr>
              <a:t> </a:t>
            </a:r>
            <a:r>
              <a:rPr lang="ru-RU" sz="1200" b="1" i="1" dirty="0">
                <a:solidFill>
                  <a:srgbClr val="7030A0"/>
                </a:solidFill>
              </a:rPr>
              <a:t>«Моя коровушка»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 err="1">
                <a:solidFill>
                  <a:srgbClr val="002060"/>
                </a:solidFill>
              </a:rPr>
              <a:t>Э.Шим</a:t>
            </a:r>
            <a:r>
              <a:rPr lang="ru-RU" sz="1200" b="1" i="1" dirty="0"/>
              <a:t> </a:t>
            </a:r>
            <a:r>
              <a:rPr lang="ru-RU" sz="1200" b="1" i="1" dirty="0">
                <a:solidFill>
                  <a:srgbClr val="7030A0"/>
                </a:solidFill>
              </a:rPr>
              <a:t>«Хлеб растет»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Ю. </a:t>
            </a:r>
            <a:r>
              <a:rPr lang="ru-RU" sz="1200" b="1" i="1" dirty="0" err="1">
                <a:solidFill>
                  <a:srgbClr val="002060"/>
                </a:solidFill>
              </a:rPr>
              <a:t>Ванаг</a:t>
            </a:r>
            <a:r>
              <a:rPr lang="ru-RU" sz="1200" b="1" i="1" dirty="0">
                <a:solidFill>
                  <a:srgbClr val="002060"/>
                </a:solidFill>
              </a:rPr>
              <a:t> </a:t>
            </a:r>
            <a:r>
              <a:rPr lang="ru-RU" sz="1200" b="1" i="1" dirty="0">
                <a:solidFill>
                  <a:srgbClr val="7030A0"/>
                </a:solidFill>
              </a:rPr>
              <a:t>«Каравай</a:t>
            </a:r>
            <a:r>
              <a:rPr lang="ru-RU" sz="1200" b="1" i="1" dirty="0" smtClean="0">
                <a:solidFill>
                  <a:srgbClr val="7030A0"/>
                </a:solidFill>
              </a:rPr>
              <a:t>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endParaRPr lang="ru-RU" sz="1200" b="1" i="1" dirty="0">
              <a:solidFill>
                <a:srgbClr val="7030A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endParaRPr lang="ru-RU" sz="1400" i="1" dirty="0">
              <a:solidFill>
                <a:srgbClr val="7030A0"/>
              </a:solidFill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6113463" y="115888"/>
            <a:ext cx="3300412" cy="2246312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Социализация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 smtClean="0">
                <a:solidFill>
                  <a:srgbClr val="002060"/>
                </a:solidFill>
              </a:rPr>
              <a:t>Дидактические игры:</a:t>
            </a:r>
            <a:endParaRPr lang="ru-RU" sz="1100" b="1" i="1" dirty="0">
              <a:solidFill>
                <a:srgbClr val="002060"/>
              </a:solidFill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>
                <a:solidFill>
                  <a:srgbClr val="7030A0"/>
                </a:solidFill>
              </a:rPr>
              <a:t>«Кому что нужно для работы»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>
                <a:solidFill>
                  <a:srgbClr val="7030A0"/>
                </a:solidFill>
              </a:rPr>
              <a:t>«Фермер»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>
                <a:solidFill>
                  <a:srgbClr val="7030A0"/>
                </a:solidFill>
              </a:rPr>
              <a:t>«На животноводческой ферме»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>
                <a:solidFill>
                  <a:srgbClr val="7030A0"/>
                </a:solidFill>
              </a:rPr>
              <a:t>«Угадай кем и где я работаю»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>
                <a:solidFill>
                  <a:srgbClr val="002060"/>
                </a:solidFill>
              </a:rPr>
              <a:t>Проблемная ситуация: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>
                <a:solidFill>
                  <a:srgbClr val="7030A0"/>
                </a:solidFill>
              </a:rPr>
              <a:t>«Как избежать неприятностей»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200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681788" y="3573463"/>
            <a:ext cx="2736850" cy="1008062"/>
          </a:xfrm>
          <a:prstGeom prst="rect">
            <a:avLst/>
          </a:prstGeom>
        </p:spPr>
        <p:txBody>
          <a:bodyPr lIns="95782" tIns="47891" rIns="95782" bIns="47891">
            <a:normAutofit fontScale="925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Художественное творчество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>
                <a:solidFill>
                  <a:srgbClr val="002060"/>
                </a:solidFill>
              </a:rPr>
              <a:t>Рисование</a:t>
            </a:r>
            <a:r>
              <a:rPr lang="ru-RU" sz="1100" b="1" i="1" dirty="0"/>
              <a:t> </a:t>
            </a:r>
            <a:r>
              <a:rPr lang="ru-RU" sz="1100" b="1" i="1" dirty="0">
                <a:solidFill>
                  <a:srgbClr val="7030A0"/>
                </a:solidFill>
              </a:rPr>
              <a:t>«Дары осени»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sz="1100" b="1" i="1" dirty="0">
                <a:solidFill>
                  <a:srgbClr val="002060"/>
                </a:solidFill>
              </a:rPr>
              <a:t>Ручной труд </a:t>
            </a:r>
            <a:r>
              <a:rPr lang="ru-RU" sz="1100" b="1" i="1" dirty="0">
                <a:solidFill>
                  <a:srgbClr val="7030A0"/>
                </a:solidFill>
              </a:rPr>
              <a:t>«Колосок</a:t>
            </a:r>
            <a:r>
              <a:rPr lang="ru-RU" sz="1100" i="1" dirty="0">
                <a:solidFill>
                  <a:srgbClr val="7030A0"/>
                </a:solidFill>
              </a:rPr>
              <a:t>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969125" y="4724400"/>
            <a:ext cx="2527300" cy="1584325"/>
          </a:xfrm>
          <a:prstGeom prst="rect">
            <a:avLst/>
          </a:prstGeom>
        </p:spPr>
        <p:txBody>
          <a:bodyPr lIns="95782" tIns="47891" rIns="95782" bIns="47891">
            <a:normAutofit fontScale="32500" lnSpcReduction="20000"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3700" b="1" dirty="0">
                <a:solidFill>
                  <a:srgbClr val="FF0000"/>
                </a:solidFill>
              </a:rPr>
              <a:t>Здоровье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</a:rPr>
              <a:t>Ситуации - оценки</a:t>
            </a:r>
            <a:r>
              <a:rPr lang="ru-RU" b="1" i="1" dirty="0" smtClean="0">
                <a:solidFill>
                  <a:srgbClr val="7030A0"/>
                </a:solidFill>
              </a:rPr>
              <a:t>: «Вредно-полезно»</a:t>
            </a:r>
            <a:endParaRPr lang="ru-RU" b="1" i="1" dirty="0">
              <a:solidFill>
                <a:srgbClr val="7030A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b="1" i="1" dirty="0">
                <a:solidFill>
                  <a:srgbClr val="7030A0"/>
                </a:solidFill>
              </a:rPr>
              <a:t>«Что можно, что нельзя»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b="1" i="1" dirty="0">
                <a:solidFill>
                  <a:srgbClr val="002060"/>
                </a:solidFill>
              </a:rPr>
              <a:t>Игровая ситуация: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/>
              <a:buNone/>
              <a:defRPr/>
            </a:pPr>
            <a:r>
              <a:rPr lang="ru-RU" b="1" i="1" dirty="0">
                <a:solidFill>
                  <a:srgbClr val="7030A0"/>
                </a:solidFill>
              </a:rPr>
              <a:t>«Могут ли овощи навредить здоровью?» 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761163" y="2063750"/>
            <a:ext cx="2657475" cy="1487488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600" b="1" dirty="0">
                <a:solidFill>
                  <a:srgbClr val="FF0000"/>
                </a:solidFill>
              </a:rPr>
              <a:t>Безопасность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</a:p>
          <a:p>
            <a:pPr marL="0" indent="0"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Разговор </a:t>
            </a:r>
            <a:r>
              <a:rPr lang="ru-RU" sz="1200" b="1" i="1" dirty="0">
                <a:solidFill>
                  <a:srgbClr val="002060"/>
                </a:solidFill>
              </a:rPr>
              <a:t>– обсуждение о последствиях  неосторожного обращения с опасными предметами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3598863" y="5357813"/>
            <a:ext cx="2619375" cy="1238250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  <a:defRPr/>
            </a:pP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Wingdings"/>
              <a:buNone/>
              <a:defRPr/>
            </a:pPr>
            <a:r>
              <a:rPr lang="ru-RU" sz="1500" b="1" dirty="0">
                <a:solidFill>
                  <a:srgbClr val="FF0000"/>
                </a:solidFill>
              </a:rPr>
              <a:t>Физическая культура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7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Font typeface="Wingdings"/>
              <a:buNone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Подвижная игра:</a:t>
            </a:r>
            <a:r>
              <a:rPr lang="ru-RU" sz="1200" b="1" i="1" dirty="0" smtClean="0"/>
              <a:t> </a:t>
            </a:r>
            <a:r>
              <a:rPr lang="ru-RU" sz="1200" b="1" i="1" dirty="0">
                <a:solidFill>
                  <a:srgbClr val="7030A0"/>
                </a:solidFill>
              </a:rPr>
              <a:t>«Колобок»</a:t>
            </a: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000" b="1" i="1" dirty="0">
              <a:solidFill>
                <a:srgbClr val="7030A0"/>
              </a:solidFill>
            </a:endParaRPr>
          </a:p>
          <a:p>
            <a:pPr marL="0" indent="0">
              <a:spcBef>
                <a:spcPts val="0"/>
              </a:spcBef>
              <a:buFont typeface="Wingdings"/>
              <a:buNone/>
              <a:defRPr/>
            </a:pPr>
            <a:endParaRPr lang="ru-RU" sz="1300" i="1" dirty="0">
              <a:solidFill>
                <a:srgbClr val="7030A0"/>
              </a:solidFill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2972910" y="2755971"/>
            <a:ext cx="3692945" cy="1590016"/>
          </a:xfrm>
          <a:prstGeom prst="rect">
            <a:avLst/>
          </a:prstGeom>
        </p:spPr>
        <p:txBody>
          <a:bodyPr lIns="95782" tIns="47891" rIns="95782" bIns="47891">
            <a:normAutofit/>
          </a:bodyPr>
          <a:lstStyle>
            <a:lvl1pPr marL="384048" indent="-384048" algn="l" rtl="0" eaLnBrk="1" latinLnBrk="0" hangingPunct="1">
              <a:spcBef>
                <a:spcPts val="84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6112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64208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8256" indent="-256032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2304" indent="-256032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816352" indent="-256032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20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584448" indent="-256032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/>
              <a:buNone/>
              <a:defRPr/>
            </a:pPr>
            <a:r>
              <a:rPr lang="ru-RU" sz="7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</a:t>
            </a:r>
          </a:p>
          <a:p>
            <a:pPr marL="0" indent="0">
              <a:buFont typeface="Wingdings"/>
              <a:buNone/>
              <a:defRPr/>
            </a:pPr>
            <a:r>
              <a:rPr lang="ru-RU" sz="7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</a:t>
            </a:r>
            <a:r>
              <a:rPr lang="ru-RU" sz="7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1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Профессия </a:t>
            </a:r>
            <a:endParaRPr lang="ru-RU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0" indent="0">
              <a:buFont typeface="Wingdings"/>
              <a:buNone/>
              <a:defRPr/>
            </a:pPr>
            <a:r>
              <a:rPr lang="ru-RU" sz="1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</a:t>
            </a:r>
            <a:r>
              <a:rPr lang="ru-RU" sz="1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</a:t>
            </a:r>
            <a:r>
              <a:rPr lang="ru-RU" sz="1400" b="1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«фермер»</a:t>
            </a:r>
            <a:endParaRPr lang="ru-RU" sz="1400" b="1" i="1" cap="al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Стрелка вправо 1"/>
          <p:cNvSpPr/>
          <p:nvPr/>
        </p:nvSpPr>
        <p:spPr>
          <a:xfrm rot="18515534">
            <a:off x="4833938" y="2090738"/>
            <a:ext cx="1184275" cy="10477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Стрелка вправо 16"/>
          <p:cNvSpPr/>
          <p:nvPr/>
        </p:nvSpPr>
        <p:spPr>
          <a:xfrm rot="20464447">
            <a:off x="5575300" y="2925763"/>
            <a:ext cx="1090613" cy="8890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Стрелка вправо 18"/>
          <p:cNvSpPr/>
          <p:nvPr/>
        </p:nvSpPr>
        <p:spPr>
          <a:xfrm rot="1170274">
            <a:off x="5824538" y="3663950"/>
            <a:ext cx="787400" cy="112713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Стрелка вправо 19"/>
          <p:cNvSpPr/>
          <p:nvPr/>
        </p:nvSpPr>
        <p:spPr>
          <a:xfrm rot="1707110">
            <a:off x="5378450" y="4579938"/>
            <a:ext cx="1765300" cy="10795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Стрелка вправо 20"/>
          <p:cNvSpPr/>
          <p:nvPr/>
        </p:nvSpPr>
        <p:spPr>
          <a:xfrm rot="8182887">
            <a:off x="2847975" y="4510088"/>
            <a:ext cx="1323975" cy="109537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13728509">
            <a:off x="2693988" y="1857375"/>
            <a:ext cx="2003425" cy="11747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12259444">
            <a:off x="2924175" y="2439988"/>
            <a:ext cx="1101725" cy="76200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4226719" y="4834731"/>
            <a:ext cx="928688" cy="117475"/>
          </a:xfrm>
          <a:prstGeom prst="rightArrow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5" tIns="34208" rIns="68415" bIns="34208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7366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1.1.Визитная карточка проекта</a:t>
            </a:r>
            <a:endParaRPr lang="ru-RU" cap="all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95300" y="1484313"/>
            <a:ext cx="8413750" cy="4989512"/>
          </a:xfrm>
        </p:spPr>
        <p:txBody>
          <a:bodyPr>
            <a:normAutofit/>
          </a:bodyPr>
          <a:lstStyle/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dirty="0" smtClean="0"/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/>
              <a:buChar char=""/>
              <a:defRPr/>
            </a:pPr>
            <a:r>
              <a:rPr lang="ru-RU" sz="3000" b="1" dirty="0" smtClean="0">
                <a:solidFill>
                  <a:srgbClr val="002060"/>
                </a:solidFill>
              </a:rPr>
              <a:t>место проведения</a:t>
            </a:r>
            <a:r>
              <a:rPr lang="ru-RU" dirty="0" smtClean="0"/>
              <a:t>: ДОУ № 134 города Липецка</a:t>
            </a:r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/>
              <a:buChar char=""/>
              <a:defRPr/>
            </a:pPr>
            <a:endParaRPr lang="ru-RU" dirty="0" smtClean="0"/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dirty="0"/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dirty="0" smtClean="0"/>
          </a:p>
          <a:p>
            <a:pPr marL="287345" indent="-287345" eaLnBrk="1" fontAlgn="auto" hangingPunct="1">
              <a:spcBef>
                <a:spcPts val="628"/>
              </a:spcBef>
              <a:spcAft>
                <a:spcPts val="0"/>
              </a:spcAft>
              <a:buFont typeface="Wingdings"/>
              <a:buChar char=""/>
              <a:defRPr/>
            </a:pPr>
            <a:r>
              <a:rPr lang="ru-RU" sz="2200" b="1" cap="all" dirty="0">
                <a:solidFill>
                  <a:srgbClr val="002060"/>
                </a:solidFill>
              </a:rPr>
              <a:t>автор проекта</a:t>
            </a:r>
            <a:r>
              <a:rPr lang="ru-RU" sz="2100" cap="all" dirty="0"/>
              <a:t>: воспитатель высшей</a:t>
            </a: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2100" cap="all" dirty="0"/>
              <a:t>	                             категории </a:t>
            </a:r>
            <a:r>
              <a:rPr lang="ru-RU" sz="2100" cap="all" dirty="0" err="1" smtClean="0"/>
              <a:t>ольга</a:t>
            </a:r>
            <a:r>
              <a:rPr lang="ru-RU" sz="2100" cap="all" dirty="0" smtClean="0"/>
              <a:t> </a:t>
            </a:r>
            <a:r>
              <a:rPr lang="ru-RU" sz="2100" cap="all" dirty="0" err="1" smtClean="0"/>
              <a:t>ивановна</a:t>
            </a:r>
            <a:r>
              <a:rPr lang="ru-RU" sz="2100" cap="all" dirty="0" smtClean="0"/>
              <a:t>    </a:t>
            </a: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2100" cap="all" dirty="0" smtClean="0"/>
              <a:t>                                         </a:t>
            </a:r>
            <a:r>
              <a:rPr lang="ru-RU" sz="2100" cap="all" dirty="0" err="1" smtClean="0"/>
              <a:t>канина</a:t>
            </a:r>
            <a:endParaRPr lang="ru-RU" sz="2100" cap="all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685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300" cap="all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3300" cap="all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.2. Паспорт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88950" y="1412875"/>
            <a:ext cx="8089900" cy="5051425"/>
          </a:xfrm>
        </p:spPr>
        <p:txBody>
          <a:bodyPr>
            <a:normAutofit/>
          </a:bodyPr>
          <a:lstStyle/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3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проекта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информационно-творческий,                    </a:t>
            </a: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игровой, коллективный.</a:t>
            </a: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3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 проекта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воспитанники ДОУ, </a:t>
            </a: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педагоги, родители.</a:t>
            </a: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3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срок реализации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долгосрочный</a:t>
            </a:r>
          </a:p>
          <a:p>
            <a:pPr marL="0" indent="0" eaLnBrk="1" fontAlgn="auto" hangingPunct="1">
              <a:spcBef>
                <a:spcPts val="628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с 1.09.2011 – по 31.05.2012 года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63341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solidFill>
                  <a:srgbClr val="002060"/>
                </a:solidFill>
              </a:rPr>
              <a:t>1.3. Проблема и актуальность</a:t>
            </a:r>
            <a:endParaRPr lang="ru-RU" b="1" cap="all" dirty="0">
              <a:solidFill>
                <a:srgbClr val="002060"/>
              </a:solidFill>
            </a:endParaRPr>
          </a:p>
        </p:txBody>
      </p:sp>
      <p:sp>
        <p:nvSpPr>
          <p:cNvPr id="12291" name="Объект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8634413" cy="4873625"/>
          </a:xfrm>
        </p:spPr>
        <p:txBody>
          <a:bodyPr/>
          <a:lstStyle/>
          <a:p>
            <a:pPr marL="0" indent="355600" algn="just" eaLnBrk="1" hangingPunct="1">
              <a:buFont typeface="Wingdings" panose="05000000000000000000" pitchFamily="2" charset="2"/>
              <a:buNone/>
              <a:defRPr/>
            </a:pPr>
            <a:r>
              <a:rPr lang="ru-RU" sz="2000" b="1" dirty="0" smtClean="0">
                <a:solidFill>
                  <a:srgbClr val="0070C0"/>
                </a:solidFill>
              </a:rPr>
              <a:t>Моя тема очень актуальна на современном этапе.   Профессия – это труд, которому человек посвящает свою жизнь.</a:t>
            </a:r>
          </a:p>
          <a:p>
            <a:pPr marL="0" indent="355600" algn="just" eaLnBrk="1" hangingPunct="1">
              <a:buFont typeface="Wingdings" panose="05000000000000000000" pitchFamily="2" charset="2"/>
              <a:buNone/>
              <a:defRPr/>
            </a:pPr>
            <a:r>
              <a:rPr lang="ru-RU" sz="2000" b="1" dirty="0" smtClean="0">
                <a:solidFill>
                  <a:srgbClr val="0070C0"/>
                </a:solidFill>
              </a:rPr>
              <a:t>Как помочь ребенку с детства обрести целостное представление о любимой профессии, доставляющей радость ему самому и приносящую пользу людям.</a:t>
            </a:r>
          </a:p>
          <a:p>
            <a:pPr marL="0" indent="355600" algn="just" eaLnBrk="1" hangingPunct="1">
              <a:buFont typeface="Wingdings" panose="05000000000000000000" pitchFamily="2" charset="2"/>
              <a:buNone/>
              <a:defRPr/>
            </a:pPr>
            <a:r>
              <a:rPr lang="ru-RU" sz="2000" b="1" dirty="0" smtClean="0">
                <a:solidFill>
                  <a:srgbClr val="0070C0"/>
                </a:solidFill>
              </a:rPr>
              <a:t>Хорошая речь – важнейшее условие всестороннего полноценного развития ребенка. Чем богаче и правильнее речь, тем легче ему высказывать свои мысли, тем шире его возможности окружающей действительности, содержательнее и полноценнее отношения со сверстниками и взрослыми, тем активнее осуществляется его психическое развитие. Поэтому так важно заботиться о своевременном формировании речи детей, о ее  чистоте и правильности.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ru-RU" i="1" dirty="0" smtClean="0">
              <a:solidFill>
                <a:srgbClr val="0070C0"/>
              </a:solidFill>
            </a:endParaRPr>
          </a:p>
          <a:p>
            <a:pPr eaLnBrk="1" hangingPunct="1">
              <a:defRPr/>
            </a:pPr>
            <a:endParaRPr lang="ru-RU" i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685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1.4. цель проекта</a:t>
            </a:r>
            <a:endParaRPr lang="ru-RU" cap="all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15" name="Объект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8705850" cy="4873625"/>
          </a:xfrm>
        </p:spPr>
        <p:txBody>
          <a:bodyPr/>
          <a:lstStyle/>
          <a:p>
            <a:pPr marL="0" indent="355600" algn="just" eaLnBrk="1" hangingPunct="1">
              <a:buFont typeface="Wingdings" panose="05000000000000000000" pitchFamily="2" charset="2"/>
              <a:buNone/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представлений о своевременных профессиях, понимание важности, роли труда взрослых в обществе и в жизни каждого человека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685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1.5. задачи проекта</a:t>
            </a:r>
            <a:endParaRPr lang="ru-RU" cap="all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3" name="Объект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8778875" cy="4873625"/>
          </a:xfrm>
        </p:spPr>
        <p:txBody>
          <a:bodyPr/>
          <a:lstStyle/>
          <a:p>
            <a:pPr algn="just" eaLnBrk="1" hangingPunct="1"/>
            <a:r>
              <a:rPr lang="ru-RU" sz="1600" b="1" smtClean="0">
                <a:solidFill>
                  <a:srgbClr val="7030A0"/>
                </a:solidFill>
              </a:rPr>
              <a:t>расширение представлений о мире, формирование интереса к профессиональной деятельности человека, красоте человеческого творения;</a:t>
            </a:r>
          </a:p>
          <a:p>
            <a:pPr eaLnBrk="1" hangingPunct="1"/>
            <a:r>
              <a:rPr lang="ru-RU" sz="1600" b="1" smtClean="0">
                <a:solidFill>
                  <a:srgbClr val="7030A0"/>
                </a:solidFill>
              </a:rPr>
              <a:t>развитие навыков активного речевого общения, обогащение и  активизация словаря: названия и назначение современных профессий , их своеобразие, действия, результаты деятельности, способности и качества человека, орудия труда, фирменная одежда, значение профессий в жизни людей, их необходимости в разных жизненных ситуациях;</a:t>
            </a:r>
          </a:p>
          <a:p>
            <a:pPr eaLnBrk="1" hangingPunct="1"/>
            <a:r>
              <a:rPr lang="ru-RU" sz="1600" b="1" smtClean="0">
                <a:solidFill>
                  <a:srgbClr val="7030A0"/>
                </a:solidFill>
              </a:rPr>
              <a:t>развитие конструктивных способностей, мышления и воображения;</a:t>
            </a:r>
          </a:p>
          <a:p>
            <a:pPr eaLnBrk="1" hangingPunct="1"/>
            <a:r>
              <a:rPr lang="ru-RU" sz="1600" b="1" smtClean="0">
                <a:solidFill>
                  <a:srgbClr val="7030A0"/>
                </a:solidFill>
              </a:rPr>
              <a:t>формирование потребности в чтении литературных произведений, как источника новых знаний;</a:t>
            </a:r>
          </a:p>
          <a:p>
            <a:pPr eaLnBrk="1" hangingPunct="1"/>
            <a:r>
              <a:rPr lang="ru-RU" sz="1600" b="1" smtClean="0">
                <a:solidFill>
                  <a:srgbClr val="7030A0"/>
                </a:solidFill>
              </a:rPr>
              <a:t>развитие стремления отражать свои знания и впечатления о труде взрослых в изобразительной и игровой деятельности;</a:t>
            </a:r>
          </a:p>
          <a:p>
            <a:pPr eaLnBrk="1" hangingPunct="1"/>
            <a:r>
              <a:rPr lang="ru-RU" sz="1600" b="1" smtClean="0">
                <a:solidFill>
                  <a:srgbClr val="7030A0"/>
                </a:solidFill>
              </a:rPr>
              <a:t>развитие навыков контроля и самоконтроля;</a:t>
            </a:r>
          </a:p>
          <a:p>
            <a:pPr eaLnBrk="1" hangingPunct="1"/>
            <a:r>
              <a:rPr lang="ru-RU" sz="1600" b="1" smtClean="0">
                <a:solidFill>
                  <a:srgbClr val="7030A0"/>
                </a:solidFill>
              </a:rPr>
              <a:t>воспитание бережного отношения к результатам труда.  </a:t>
            </a:r>
          </a:p>
          <a:p>
            <a:pPr eaLnBrk="1" hangingPunct="1"/>
            <a:endParaRPr lang="ru-RU" sz="1800" smtClean="0">
              <a:solidFill>
                <a:srgbClr val="7030A0"/>
              </a:solidFill>
            </a:endParaRPr>
          </a:p>
          <a:p>
            <a:pPr eaLnBrk="1" hangingPunct="1"/>
            <a:endParaRPr lang="ru-RU" sz="180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6858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300" cap="all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1.6. </a:t>
            </a:r>
            <a:r>
              <a:rPr lang="ru-RU" sz="3300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инновационные технологии</a:t>
            </a:r>
            <a:endParaRPr lang="ru-RU" cap="all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387" name="Объект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8089900" cy="4873625"/>
          </a:xfrm>
        </p:spPr>
        <p:txBody>
          <a:bodyPr/>
          <a:lstStyle/>
          <a:p>
            <a:pPr eaLnBrk="1" hangingPunct="1"/>
            <a:r>
              <a:rPr lang="ru-RU" sz="2000" b="1" smtClean="0">
                <a:solidFill>
                  <a:srgbClr val="7030A0"/>
                </a:solidFill>
              </a:rPr>
              <a:t>здоровьесберегающие технологии;</a:t>
            </a:r>
          </a:p>
          <a:p>
            <a:pPr eaLnBrk="1" hangingPunct="1"/>
            <a:r>
              <a:rPr lang="ru-RU" sz="2000" b="1" smtClean="0">
                <a:solidFill>
                  <a:srgbClr val="7030A0"/>
                </a:solidFill>
              </a:rPr>
              <a:t>технологии проектной деятельности;</a:t>
            </a:r>
          </a:p>
          <a:p>
            <a:pPr eaLnBrk="1" hangingPunct="1"/>
            <a:r>
              <a:rPr lang="ru-RU" sz="2000" b="1" smtClean="0">
                <a:solidFill>
                  <a:srgbClr val="7030A0"/>
                </a:solidFill>
              </a:rPr>
              <a:t>технология исследовательской деятельности;</a:t>
            </a:r>
          </a:p>
          <a:p>
            <a:pPr eaLnBrk="1" hangingPunct="1"/>
            <a:r>
              <a:rPr lang="ru-RU" sz="2000" b="1" smtClean="0">
                <a:solidFill>
                  <a:srgbClr val="7030A0"/>
                </a:solidFill>
              </a:rPr>
              <a:t>информационно – коммуникационные технологии (ИКТ);</a:t>
            </a:r>
          </a:p>
          <a:p>
            <a:pPr eaLnBrk="1" hangingPunct="1"/>
            <a:r>
              <a:rPr lang="ru-RU" sz="2000" b="1" smtClean="0">
                <a:solidFill>
                  <a:srgbClr val="7030A0"/>
                </a:solidFill>
              </a:rPr>
              <a:t>личностно – ориентировочные технологии;</a:t>
            </a:r>
          </a:p>
          <a:p>
            <a:pPr eaLnBrk="1" hangingPunct="1"/>
            <a:r>
              <a:rPr lang="ru-RU" sz="2000" b="1" smtClean="0">
                <a:solidFill>
                  <a:srgbClr val="7030A0"/>
                </a:solidFill>
              </a:rPr>
              <a:t>игровая технология;</a:t>
            </a:r>
          </a:p>
          <a:p>
            <a:pPr eaLnBrk="1" hangingPunct="1"/>
            <a:r>
              <a:rPr lang="ru-RU" sz="2000" b="1" smtClean="0">
                <a:solidFill>
                  <a:srgbClr val="7030A0"/>
                </a:solidFill>
              </a:rPr>
              <a:t>технология «ТРИЗ»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sz="2000" b="1" smtClean="0">
                <a:solidFill>
                  <a:srgbClr val="002060"/>
                </a:solidFill>
              </a:rPr>
              <a:t>        Создание технологии невозможно без творчества.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sz="2000" b="1" smtClean="0">
                <a:solidFill>
                  <a:srgbClr val="002060"/>
                </a:solidFill>
              </a:rPr>
              <a:t>            Каждый педагог – творец технологии.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2257</TotalTime>
  <Words>3125</Words>
  <Application>Microsoft Office PowerPoint</Application>
  <PresentationFormat>Лист A4 (210x297 мм)</PresentationFormat>
  <Paragraphs>796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3" baseType="lpstr">
      <vt:lpstr>Arial</vt:lpstr>
      <vt:lpstr>Century Schoolbook</vt:lpstr>
      <vt:lpstr>Wingdings</vt:lpstr>
      <vt:lpstr>Wingdings 2</vt:lpstr>
      <vt:lpstr>Calibri</vt:lpstr>
      <vt:lpstr>Times New Roman</vt:lpstr>
      <vt:lpstr>Courier New</vt:lpstr>
      <vt:lpstr>Эркер</vt:lpstr>
      <vt:lpstr>Презентация PowerPoint</vt:lpstr>
      <vt:lpstr>Презентация PowerPoint</vt:lpstr>
      <vt:lpstr>Содержание</vt:lpstr>
      <vt:lpstr>1.1.Визитная карточка проекта</vt:lpstr>
      <vt:lpstr>1.2. Паспорт проекта</vt:lpstr>
      <vt:lpstr>1.3. Проблема и актуальность</vt:lpstr>
      <vt:lpstr>1.4. цель проекта</vt:lpstr>
      <vt:lpstr>1.5. задачи проекта</vt:lpstr>
      <vt:lpstr>1.6. инновационные технологии</vt:lpstr>
      <vt:lpstr>1.7 формы проекта</vt:lpstr>
      <vt:lpstr>1.8. результативность</vt:lpstr>
      <vt:lpstr>1.9. личный вклад (старший возраст детей)</vt:lpstr>
      <vt:lpstr>2. Картотека современных профессий</vt:lpstr>
      <vt:lpstr>3 литература</vt:lpstr>
      <vt:lpstr>4. Интернет источники</vt:lpstr>
      <vt:lpstr>5.приложение</vt:lpstr>
      <vt:lpstr>Перспективно-тематическое планирование</vt:lpstr>
      <vt:lpstr>сентябрь - Профессия «Ветеринар»</vt:lpstr>
      <vt:lpstr>Презентация PowerPoint</vt:lpstr>
      <vt:lpstr>октябрь - Профессия «Архитектор»</vt:lpstr>
      <vt:lpstr>Презентация PowerPoint</vt:lpstr>
      <vt:lpstr>ноябрь - Профессия «Экономист»</vt:lpstr>
      <vt:lpstr>Презентация PowerPoint</vt:lpstr>
      <vt:lpstr>декабрь - Профессия «Спасатель»</vt:lpstr>
      <vt:lpstr>Презентация PowerPoint</vt:lpstr>
      <vt:lpstr>январь - Профессия «Художник»</vt:lpstr>
      <vt:lpstr>Презентация PowerPoint</vt:lpstr>
      <vt:lpstr>февраль - Профессия «Модельер»</vt:lpstr>
      <vt:lpstr>Презентация PowerPoint</vt:lpstr>
      <vt:lpstr>март - Профессия «Актер»</vt:lpstr>
      <vt:lpstr>Презентация PowerPoint</vt:lpstr>
      <vt:lpstr>апрель - Профессия «Автомеханик»</vt:lpstr>
      <vt:lpstr>Презентация PowerPoint</vt:lpstr>
      <vt:lpstr>май - Профессия «Фермер»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Павел</cp:lastModifiedBy>
  <cp:revision>232</cp:revision>
  <cp:lastPrinted>2013-12-25T11:23:26Z</cp:lastPrinted>
  <dcterms:created xsi:type="dcterms:W3CDTF">2008-02-19T05:00:26Z</dcterms:created>
  <dcterms:modified xsi:type="dcterms:W3CDTF">2014-01-31T17:47:28Z</dcterms:modified>
</cp:coreProperties>
</file>