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8" r:id="rId13"/>
    <p:sldId id="26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45E2642-1C63-418D-9304-A86445300A3F}" type="datetimeFigureOut">
              <a:rPr lang="ru-RU" smtClean="0"/>
              <a:pPr/>
              <a:t>09.02.2012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8DEC37-559B-4761-8BDE-C65F8CE7C5A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642918"/>
            <a:ext cx="6400800" cy="17526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Семинар практикум </a:t>
            </a:r>
          </a:p>
          <a:p>
            <a:pPr algn="ctr"/>
            <a:r>
              <a:rPr lang="ru-RU" sz="4000" dirty="0" smtClean="0"/>
              <a:t>«Я готов к школе?»</a:t>
            </a:r>
            <a:endParaRPr lang="ru-RU" sz="4000" dirty="0"/>
          </a:p>
        </p:txBody>
      </p:sp>
      <p:pic>
        <p:nvPicPr>
          <p:cNvPr id="1026" name="Picture 2" descr="C:\Users\валера\Desktop\25232105_normal-1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2928934"/>
            <a:ext cx="3500462" cy="314327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86380" y="3500438"/>
            <a:ext cx="36433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Составила учитель-логопед</a:t>
            </a:r>
          </a:p>
          <a:p>
            <a:pPr algn="r"/>
            <a:r>
              <a:rPr lang="ru-RU" dirty="0" smtClean="0"/>
              <a:t> </a:t>
            </a:r>
            <a:r>
              <a:rPr lang="en-US" dirty="0" smtClean="0"/>
              <a:t>I</a:t>
            </a:r>
            <a:r>
              <a:rPr lang="ru-RU" dirty="0" smtClean="0"/>
              <a:t> квалификационной категории</a:t>
            </a:r>
          </a:p>
          <a:p>
            <a:pPr algn="r"/>
            <a:r>
              <a:rPr lang="ru-RU" dirty="0" err="1" smtClean="0"/>
              <a:t>Буданцева</a:t>
            </a:r>
            <a:r>
              <a:rPr lang="ru-RU" dirty="0" smtClean="0"/>
              <a:t> Алла Сергеевна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5929330"/>
            <a:ext cx="32861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МКДОУ </a:t>
            </a:r>
            <a:r>
              <a:rPr lang="ru-RU" dirty="0" err="1" smtClean="0"/>
              <a:t>д</a:t>
            </a:r>
            <a:r>
              <a:rPr lang="ru-RU" dirty="0" smtClean="0"/>
              <a:t>/с «Огонёк»</a:t>
            </a:r>
          </a:p>
          <a:p>
            <a:pPr algn="ctr"/>
            <a:r>
              <a:rPr lang="ru-RU" dirty="0" smtClean="0"/>
              <a:t>2012 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валера\Desktop\родители\472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357430"/>
            <a:ext cx="5643602" cy="307183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1071546"/>
            <a:ext cx="685804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/>
              <a:t>Мягкий знак  и твёрдый знак - буква, а не звук!!!</a:t>
            </a:r>
            <a:endParaRPr lang="ru-RU" sz="2800" dirty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714356"/>
            <a:ext cx="821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вуко-буквенный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разбор характеризует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слоговую,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звуковую структуру слова и анализирует его графический состав.</a:t>
            </a:r>
          </a:p>
        </p:txBody>
      </p:sp>
      <p:pic>
        <p:nvPicPr>
          <p:cNvPr id="11" name="Picture 5" descr="C:\Users\валера\Desktop\родители\fot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7072362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C:\Users\валера\Desktop\родители\shema_pod_g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950" y="642918"/>
            <a:ext cx="7912100" cy="56436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C:\Users\валера\Desktop\родители\slogi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8143931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валера\Desktop\родители\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285861"/>
            <a:ext cx="5643602" cy="50387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2045950" y="785794"/>
            <a:ext cx="45263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Деление слов на слоги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валера\Desktop\родители\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285860"/>
            <a:ext cx="5500726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714356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Соотнеси картинку со схемой слова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 descr="C:\Users\валера\Desktop\родители\2090710_Obuchenie_gramote_5-6_let_Malenkij_gramotej_8_tablic_16_kartoche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714488"/>
            <a:ext cx="4214842" cy="47863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857232"/>
            <a:ext cx="7500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Предложение – это слова связанные между собой по смыслу.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2500306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Схемы предложения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валера\Desktop\родители\2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428736"/>
            <a:ext cx="5214973" cy="500065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596" y="1000108"/>
            <a:ext cx="8072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Составьте схему предложения по опорным картинкам.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71604" y="714356"/>
            <a:ext cx="52149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Игры с буквами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валера\Desktop\родители\adalin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2914650" cy="2914650"/>
          </a:xfrm>
          <a:prstGeom prst="rect">
            <a:avLst/>
          </a:prstGeom>
          <a:noFill/>
        </p:spPr>
      </p:pic>
      <p:pic>
        <p:nvPicPr>
          <p:cNvPr id="1027" name="Picture 3" descr="C:\Users\валера\Desktop\родители\dobreg03b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714488"/>
            <a:ext cx="3095620" cy="292895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34" y="5143512"/>
            <a:ext cx="3527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«Какая буква выглянула в окно»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5214950"/>
            <a:ext cx="26114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«Буквы перепутались»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валера\Desktop\родители\не5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2500330" cy="2143140"/>
          </a:xfrm>
          <a:prstGeom prst="rect">
            <a:avLst/>
          </a:prstGeom>
          <a:noFill/>
        </p:spPr>
      </p:pic>
      <p:pic>
        <p:nvPicPr>
          <p:cNvPr id="2052" name="Picture 4" descr="C:\Users\валера\Desktop\родители\igry-s-bukvami-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643314"/>
            <a:ext cx="3571900" cy="2788227"/>
          </a:xfrm>
          <a:prstGeom prst="rect">
            <a:avLst/>
          </a:prstGeom>
          <a:noFill/>
        </p:spPr>
      </p:pic>
      <p:pic>
        <p:nvPicPr>
          <p:cNvPr id="7" name="Picture 2" descr="C:\Users\валера\Desktop\родители\чап.jpe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29124" y="857232"/>
            <a:ext cx="4192010" cy="262699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43636" y="3929066"/>
            <a:ext cx="2571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«Зашумлённые буквы»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321468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«Буквы перевёртыши»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Грамота – это овладение умением читать и писать тексты. Излагать свои мысли в письменной форме, понимать при чтении не только значение отдельных слов и предложений, но и смысл текста, то есть овладение письменной речью.</a:t>
            </a:r>
          </a:p>
          <a:p>
            <a:endParaRPr lang="ru-RU" dirty="0"/>
          </a:p>
        </p:txBody>
      </p:sp>
      <p:pic>
        <p:nvPicPr>
          <p:cNvPr id="2050" name="Picture 2" descr="C:\Users\валера\Desktop\родители\82529345_Deti_za_partoy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2928934"/>
            <a:ext cx="407196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81682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Рекомендации по обучению </a:t>
            </a:r>
          </a:p>
          <a:p>
            <a:pPr algn="ctr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грамоте детей.  </a:t>
            </a:r>
          </a:p>
          <a:p>
            <a:pPr>
              <a:buNone/>
            </a:pPr>
            <a:r>
              <a:rPr lang="ru-RU" dirty="0" smtClean="0"/>
              <a:t> 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Путь дошкольника к грамоте лежит через игры в звуки и буквы. Ведь письмо это перевод звуков речи в буквы, а чтение это перевод букв в звучащую речь.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Знакомству и работе ребенка с буквами предшествует звуковой период обучения.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Играя с ребенком в звуки, полагайтесь, прежде всего, на собственный слух.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На протяжении всего периода обучения дома следует называть и звуки и соответствующие им буквы одинаково - т.е. так, как звучит звук.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Не смешивайте понятие звук и буква. Помните: звук мы слышим и произносим, а букву - видим и можем ее писать.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Знакомя с буквами, давайте только печатные образцы.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Максимальная продолжительность занятий для 6-7летних детей составляет 30-35 минут.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Будьте щедрыми на похвалу, отмечайте даже мельчайшие изменения вашего ребенка, выражайте свою радость и уверенность в его дальнейших успехах.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Разумная требовательность взрослого будет только на пользу ребенку.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Помните – все чему вы научите ребенка, а главное, все чему он научится сам, поможет ему быть успешным в школе.</a:t>
            </a:r>
          </a:p>
          <a:p>
            <a:endParaRPr lang="ru-RU" b="1" dirty="0"/>
          </a:p>
        </p:txBody>
      </p:sp>
      <p:pic>
        <p:nvPicPr>
          <p:cNvPr id="4098" name="Picture 2" descr="C:\Users\валера\Desktop\родители\исис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285992"/>
            <a:ext cx="4071966" cy="31432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642918"/>
            <a:ext cx="8229600" cy="57150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/>
              <a:t>Основные компоненты, которые входят в процесс обучения грамоте: </a:t>
            </a:r>
          </a:p>
          <a:p>
            <a:pPr lvl="0"/>
            <a:r>
              <a:rPr lang="ru-RU" dirty="0" err="1" smtClean="0"/>
              <a:t>сформированность</a:t>
            </a:r>
            <a:r>
              <a:rPr lang="ru-RU" dirty="0" smtClean="0"/>
              <a:t> звуковой стороны речи; </a:t>
            </a:r>
          </a:p>
          <a:p>
            <a:pPr lvl="0"/>
            <a:r>
              <a:rPr lang="ru-RU" dirty="0" err="1" smtClean="0"/>
              <a:t>сформированность</a:t>
            </a:r>
            <a:r>
              <a:rPr lang="ru-RU" dirty="0" smtClean="0"/>
              <a:t> фонематических процессов;</a:t>
            </a:r>
          </a:p>
          <a:p>
            <a:pPr lvl="0"/>
            <a:r>
              <a:rPr lang="ru-RU" dirty="0" smtClean="0"/>
              <a:t>готовность к звукобуквенному анализу и синтезу звукового состава речи;  </a:t>
            </a:r>
          </a:p>
          <a:p>
            <a:pPr lvl="0"/>
            <a:r>
              <a:rPr lang="ru-RU" dirty="0" smtClean="0"/>
              <a:t>знакомство с терминами: "звук", "слог", "слово", "предложение", звуки гласные, согласные, твердые, мягкие, глухие, звонкие.</a:t>
            </a:r>
          </a:p>
          <a:p>
            <a:pPr lvl="0"/>
            <a:r>
              <a:rPr lang="ru-RU" dirty="0" smtClean="0"/>
              <a:t>умение работать со схемой слова, предложения, разрезной азбукой;</a:t>
            </a:r>
          </a:p>
          <a:p>
            <a:pPr lvl="0"/>
            <a:r>
              <a:rPr lang="ru-RU" dirty="0" smtClean="0"/>
              <a:t>владение навыками </a:t>
            </a:r>
            <a:r>
              <a:rPr lang="ru-RU" dirty="0" err="1" smtClean="0"/>
              <a:t>послогового</a:t>
            </a:r>
            <a:r>
              <a:rPr lang="ru-RU" dirty="0" smtClean="0"/>
              <a:t> чтения.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43174" y="785794"/>
            <a:ext cx="4286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Речь</a:t>
            </a:r>
            <a:endParaRPr lang="ru-RU" sz="3200" b="1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214942" y="1285860"/>
            <a:ext cx="85725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3357554" y="1357298"/>
            <a:ext cx="92869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000232" y="1928802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устная</a:t>
            </a:r>
            <a:endParaRPr lang="ru-R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5786446" y="2000240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письменная</a:t>
            </a:r>
            <a:endParaRPr lang="ru-RU" sz="2800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5400000">
            <a:off x="4358480" y="1642256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4071934" y="200024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слово</a:t>
            </a:r>
            <a:endParaRPr lang="ru-RU" sz="2800" dirty="0"/>
          </a:p>
        </p:txBody>
      </p:sp>
      <p:cxnSp>
        <p:nvCxnSpPr>
          <p:cNvPr id="16" name="Прямая со стрелкой 15"/>
          <p:cNvCxnSpPr>
            <a:stCxn id="14" idx="2"/>
          </p:cNvCxnSpPr>
          <p:nvPr/>
        </p:nvCxnSpPr>
        <p:spPr>
          <a:xfrm rot="5400000">
            <a:off x="4439907" y="2726197"/>
            <a:ext cx="40626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6680215" y="2749545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2465373" y="2892421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072198" y="3286124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б</a:t>
            </a:r>
            <a:r>
              <a:rPr lang="ru-RU" sz="2800" dirty="0" smtClean="0"/>
              <a:t>уквы</a:t>
            </a:r>
            <a:endParaRPr lang="ru-RU" sz="2800" dirty="0"/>
          </a:p>
        </p:txBody>
      </p:sp>
      <p:sp>
        <p:nvSpPr>
          <p:cNvPr id="22" name="TextBox 21"/>
          <p:cNvSpPr txBox="1"/>
          <p:nvPr/>
        </p:nvSpPr>
        <p:spPr>
          <a:xfrm>
            <a:off x="3428992" y="2857496"/>
            <a:ext cx="2643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предложение</a:t>
            </a:r>
            <a:endParaRPr lang="ru-RU" sz="2800" dirty="0"/>
          </a:p>
        </p:txBody>
      </p:sp>
      <p:sp>
        <p:nvSpPr>
          <p:cNvPr id="23" name="TextBox 22"/>
          <p:cNvSpPr txBox="1"/>
          <p:nvPr/>
        </p:nvSpPr>
        <p:spPr>
          <a:xfrm>
            <a:off x="2000232" y="328612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звуки</a:t>
            </a:r>
            <a:endParaRPr lang="ru-RU" sz="2800" dirty="0"/>
          </a:p>
        </p:txBody>
      </p:sp>
      <p:cxnSp>
        <p:nvCxnSpPr>
          <p:cNvPr id="25" name="Прямая со стрелкой 24"/>
          <p:cNvCxnSpPr/>
          <p:nvPr/>
        </p:nvCxnSpPr>
        <p:spPr>
          <a:xfrm rot="5400000">
            <a:off x="4215604" y="378539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428992" y="4286256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текст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072066" y="7143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4100" name="Picture 4" descr="C:\Users\валера\Desktop\родители\1308500300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000372"/>
            <a:ext cx="3929090" cy="335758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85918" y="200024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85720" y="857232"/>
            <a:ext cx="7215238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каждом слове слышим звуки.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Звуки эти разные: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Гласные, согласные.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Гласные тянутся в песенке звонкой,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Могут заплакать и закричать.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тёмном лесу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Могут звать и аукать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в колыбельке Алёнку баюкать,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не желают свистеть и ворчать.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 согласные согласны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Шелестеть, шептать, скрипеть,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Даже фыркать и шипеть,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Но не хочется им петь."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 descr="C:\Users\валера\Desktop\родители\____ae___________________________-min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8215370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4389120"/>
          </a:xfrm>
        </p:spPr>
        <p:txBody>
          <a:bodyPr/>
          <a:lstStyle/>
          <a:p>
            <a:pPr>
              <a:buNone/>
            </a:pPr>
            <a:r>
              <a:rPr lang="ru-RU" sz="3200" b="1" dirty="0" smtClean="0"/>
              <a:t>             Звуки                              Буквы</a:t>
            </a:r>
            <a:endParaRPr lang="ru-RU" sz="3200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5822959" y="1606537"/>
            <a:ext cx="1000132" cy="5016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1608117" y="1606537"/>
            <a:ext cx="857256" cy="50165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1" name="Picture 1" descr="C:\Users\валера\Desktop\родители\жэ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285992"/>
            <a:ext cx="1857388" cy="1928826"/>
          </a:xfrm>
          <a:prstGeom prst="rect">
            <a:avLst/>
          </a:prstGeom>
          <a:noFill/>
        </p:spPr>
      </p:pic>
      <p:cxnSp>
        <p:nvCxnSpPr>
          <p:cNvPr id="17" name="Прямая со стрелкой 16"/>
          <p:cNvCxnSpPr/>
          <p:nvPr/>
        </p:nvCxnSpPr>
        <p:spPr>
          <a:xfrm rot="16200000" flipH="1">
            <a:off x="2285984" y="1643050"/>
            <a:ext cx="857256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H="1">
            <a:off x="6500826" y="1643050"/>
            <a:ext cx="92869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2" name="Picture 2" descr="C:\Users\валера\Desktop\родители\м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2143116"/>
            <a:ext cx="1671630" cy="2089538"/>
          </a:xfrm>
          <a:prstGeom prst="rect">
            <a:avLst/>
          </a:prstGeom>
          <a:noFill/>
        </p:spPr>
      </p:pic>
      <p:pic>
        <p:nvPicPr>
          <p:cNvPr id="20483" name="Picture 3" descr="C:\Users\валера\Desktop\родители\прппрпр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500306"/>
            <a:ext cx="2000264" cy="1785950"/>
          </a:xfrm>
          <a:prstGeom prst="rect">
            <a:avLst/>
          </a:prstGeom>
          <a:noFill/>
        </p:spPr>
      </p:pic>
      <p:pic>
        <p:nvPicPr>
          <p:cNvPr id="20484" name="Picture 4" descr="C:\Users\валера\Desktop\родители\имаеп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929454" y="2428868"/>
            <a:ext cx="2000264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валера\Desktop\родители\v_russkom_jazyk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785794"/>
            <a:ext cx="7715304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5538806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 ЙОТИРОВАННЫЕ ЗВУКИ  </a:t>
            </a:r>
          </a:p>
          <a:p>
            <a:pPr>
              <a:buNone/>
            </a:pPr>
            <a:endParaRPr lang="ru-RU" dirty="0" smtClean="0"/>
          </a:p>
          <a:p>
            <a:r>
              <a:rPr lang="ru-RU" sz="2400" dirty="0" smtClean="0"/>
              <a:t>гласные буквы е, ё, </a:t>
            </a:r>
            <a:r>
              <a:rPr lang="ru-RU" sz="2400" dirty="0" err="1" smtClean="0"/>
              <a:t>ю</a:t>
            </a:r>
            <a:r>
              <a:rPr lang="ru-RU" sz="2400" dirty="0" smtClean="0"/>
              <a:t>, я обозначают два звука, если они стоят:</a:t>
            </a:r>
          </a:p>
          <a:p>
            <a:r>
              <a:rPr lang="ru-RU" sz="2400" dirty="0" smtClean="0"/>
              <a:t> в начале слова (юг, яма, Емеля);</a:t>
            </a:r>
          </a:p>
          <a:p>
            <a:r>
              <a:rPr lang="ru-RU" sz="2400" dirty="0" smtClean="0"/>
              <a:t>после гласных (заявка, приют, Пелагея), а могут  обозначать один звук, после согласного;</a:t>
            </a:r>
          </a:p>
          <a:p>
            <a:r>
              <a:rPr lang="ru-RU" sz="2400" dirty="0" smtClean="0"/>
              <a:t>после букв Ь, Ъ (вьюга, въезд).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2529" name="Picture 1" descr="C:\Users\валера\Desktop\родители\b38d5bb035f0744c91d4ede1628053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500042"/>
            <a:ext cx="1809750" cy="1400175"/>
          </a:xfrm>
          <a:prstGeom prst="rect">
            <a:avLst/>
          </a:prstGeom>
          <a:noFill/>
        </p:spPr>
      </p:pic>
      <p:pic>
        <p:nvPicPr>
          <p:cNvPr id="22530" name="Picture 2" descr="C:\Users\валера\Desktop\родители\img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500570"/>
            <a:ext cx="7429552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258</TotalTime>
  <Words>394</Words>
  <Application>Microsoft Office PowerPoint</Application>
  <PresentationFormat>Экран (4:3)</PresentationFormat>
  <Paragraphs>69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User</cp:lastModifiedBy>
  <cp:revision>33</cp:revision>
  <dcterms:created xsi:type="dcterms:W3CDTF">2012-02-07T11:46:47Z</dcterms:created>
  <dcterms:modified xsi:type="dcterms:W3CDTF">2012-02-09T04:56:08Z</dcterms:modified>
</cp:coreProperties>
</file>