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3" r:id="rId5"/>
    <p:sldId id="262" r:id="rId6"/>
    <p:sldId id="27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77" r:id="rId25"/>
    <p:sldId id="284" r:id="rId26"/>
    <p:sldId id="278" r:id="rId27"/>
    <p:sldId id="28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00FF"/>
    <a:srgbClr val="008000"/>
    <a:srgbClr val="FF0066"/>
    <a:srgbClr val="D6009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 varScale="1">
        <p:scale>
          <a:sx n="74" d="100"/>
          <a:sy n="74" d="100"/>
        </p:scale>
        <p:origin x="142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D039B4-C6C9-4014-983E-700A81EF04D8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D528A-13F1-4C46-80B6-D667B8A30B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241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F9F7F-5352-40D1-BD8E-9BA614EAEF03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B9D75-5F4A-4397-B546-220AD97F79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47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BA8855-9A38-465B-8435-939E589A421F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72D64-D744-4C39-9201-9AD5484F53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74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7B773A-858B-4ACA-997D-B254E9562280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1C146-BA75-4B7B-86BB-71441EB82E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024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B9DAFD-1D76-42C4-857E-A7DE42CCB818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A0668C-9557-4892-BC2C-42735A645F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7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9D4239-3145-4FE3-9BF4-6D02C9016048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385EA-A441-4493-BEC5-677137EACE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232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A360F8-2D34-45AE-9C30-B2BC02A8A8F0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B466D-0730-4723-A816-856EBD3CB1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7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5A5BF8-CEFF-4498-9E5B-0659B1BEA140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6411B1-DBE8-4504-9E58-03DE57CD9B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7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952A29-64BE-47EC-A752-C8237B6688A4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791E-071A-435A-9D78-115F50E04F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29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0AE6D3-526A-4EA5-9047-E4221578B1B7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3A9D2F-F98D-4F0F-8F02-8D6D8CF8A8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155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59C37D-6148-4073-A707-89C011CF4259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DF4AC6-615E-4D93-8FB4-7688C78EC8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62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 smtClean="0"/>
              <a:pPr>
                <a:defRPr/>
              </a:pPr>
              <a:t>03.01.2014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B1530D3-511C-4B54-ADD1-26E4A84C04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75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018.radikal.ru/i519/1304/3e/4bb97ff07cca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g-fotki.yandex.ru/get/4126/981986.29/0_833e9_d1cacb4b_orig" TargetMode="External"/><Relationship Id="rId4" Type="http://schemas.openxmlformats.org/officeDocument/2006/relationships/hyperlink" Target="http://i022.radikal.ru/1304/0b/005110753ae9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image" Target="../media/image21.gi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79088" y="3068960"/>
            <a:ext cx="7056784" cy="2160240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/>
              <a:t>Семинар-практикум </a:t>
            </a:r>
            <a:r>
              <a:rPr lang="ru-RU" sz="3100" b="1" i="1" dirty="0" smtClean="0"/>
              <a:t/>
            </a:r>
            <a:br>
              <a:rPr lang="ru-RU" sz="3100" b="1" i="1" dirty="0" smtClean="0"/>
            </a:br>
            <a:r>
              <a:rPr lang="ru-RU" sz="3100" b="1" i="1" dirty="0" smtClean="0"/>
              <a:t>для родителей подготовительной к школе группы компенсирующей направленности</a:t>
            </a:r>
            <a:br>
              <a:rPr lang="ru-RU" sz="3100" b="1" i="1" dirty="0" smtClean="0"/>
            </a:br>
            <a:r>
              <a:rPr lang="ru-RU" sz="5300" b="1" i="1" dirty="0" smtClean="0"/>
              <a:t>«ЗДОРОВЬЕ – ВСЕРЬЁЗ!»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7043" y="116632"/>
            <a:ext cx="5760639" cy="7920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ГБОУ СОШ № 16 Самарской области г. Жигулевска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СПДС № 21 «Красная Шапочка» г. о. Жигулевск</a:t>
            </a:r>
            <a:endParaRPr lang="ru-RU" sz="2000" dirty="0" smtClean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761" y="5085184"/>
            <a:ext cx="5760639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Подготовили: учитель-логопед Дрожжина Ю.С.,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педагог-психолог </a:t>
            </a:r>
            <a:r>
              <a:rPr lang="ru-RU" sz="2000" b="1" dirty="0" err="1" smtClean="0">
                <a:solidFill>
                  <a:srgbClr val="663300"/>
                </a:solidFill>
                <a:latin typeface="+mj-lt"/>
              </a:rPr>
              <a:t>Отводенкова</a:t>
            </a: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 Э.В.,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инструктор по ФК </a:t>
            </a:r>
            <a:r>
              <a:rPr lang="ru-RU" sz="2000" b="1" dirty="0" err="1" smtClean="0">
                <a:solidFill>
                  <a:srgbClr val="663300"/>
                </a:solidFill>
                <a:latin typeface="+mj-lt"/>
              </a:rPr>
              <a:t>Курмаева</a:t>
            </a: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 Э.В.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138182" y="117801"/>
            <a:ext cx="5798182" cy="1080120"/>
          </a:xfrm>
        </p:spPr>
        <p:txBody>
          <a:bodyPr>
            <a:normAutofit/>
          </a:bodyPr>
          <a:lstStyle/>
          <a:p>
            <a:pPr lvl="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РЕЧЬ И ДВИЖЕНИЕ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1111380"/>
            <a:ext cx="4283968" cy="5485971"/>
          </a:xfrm>
        </p:spPr>
        <p:txBody>
          <a:bodyPr>
            <a:no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Хорошая речь – 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важнейшее условие всестороннего полноценного развития детей. 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Богатая и правильная речь ребенка дошкольника позволяет ему легче высказать свои мысли, познать окружающую действительность, содержательнее и полноценнее выстраивать отношения со сверстниками и взрослыми, тем активнее осуществлять его психическое развитие.</a:t>
            </a:r>
          </a:p>
          <a:p>
            <a:pPr indent="0" algn="just">
              <a:spcAft>
                <a:spcPts val="0"/>
              </a:spcAft>
              <a:buNone/>
            </a:pPr>
            <a:endParaRPr lang="ru-RU" sz="1800" b="1" i="1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55" y="117801"/>
            <a:ext cx="1084113" cy="907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://i22.photobucket.com/albums/b319/Palpizar/garfeil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409" y="1556792"/>
            <a:ext cx="3113955" cy="427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5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184659" y="95001"/>
            <a:ext cx="5937646" cy="1294114"/>
          </a:xfrm>
        </p:spPr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БИОЭНЕРГОПЛАСТИКА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400" b="1" dirty="0" err="1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содружественное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взаимодействие </a:t>
            </a:r>
          </a:p>
          <a:p>
            <a:pPr indent="0" algn="ctr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РУКИ</a:t>
            </a:r>
            <a:r>
              <a:rPr lang="ru-RU" sz="22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ЯЗЫКА</a:t>
            </a:r>
            <a:r>
              <a:rPr lang="ru-RU" sz="2200" b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6543"/>
            <a:ext cx="1690180" cy="1589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6288" y="1624893"/>
            <a:ext cx="6641976" cy="4294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kern="0" dirty="0">
                <a:solidFill>
                  <a:srgbClr val="800000"/>
                </a:solidFill>
                <a:latin typeface="Calibri Light" panose="020F0302020204030204"/>
              </a:rPr>
              <a:t>По данным </a:t>
            </a:r>
            <a:r>
              <a:rPr lang="ru-RU" sz="2400" b="1" kern="0" dirty="0" err="1">
                <a:solidFill>
                  <a:srgbClr val="800000"/>
                </a:solidFill>
                <a:latin typeface="Calibri Light" panose="020F0302020204030204"/>
              </a:rPr>
              <a:t>Ястребовой</a:t>
            </a:r>
            <a:r>
              <a:rPr lang="ru-RU" sz="2400" b="1" kern="0" dirty="0">
                <a:solidFill>
                  <a:srgbClr val="800000"/>
                </a:solidFill>
                <a:latin typeface="Calibri Light" panose="020F0302020204030204"/>
              </a:rPr>
              <a:t> А.В. и Лазаренко О.И. движения тела, совместные движения руки и артикуляционного аппарата, если они пластичны, раскрепощены и свободны, помогают активизировать естественное распределение биоэнергии в организме.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400" b="1" kern="0" dirty="0">
                <a:solidFill>
                  <a:srgbClr val="002060"/>
                </a:solidFill>
                <a:latin typeface="Calibri Light" panose="020F0302020204030204"/>
              </a:rPr>
              <a:t>Это оказывает чрезвычайно благотворное   влияние на активизацию интеллектуальной деятельности  </a:t>
            </a:r>
            <a:r>
              <a:rPr lang="ru-RU" sz="2400" b="1" kern="0" dirty="0" smtClean="0">
                <a:solidFill>
                  <a:srgbClr val="002060"/>
                </a:solidFill>
                <a:latin typeface="Calibri Light" panose="020F0302020204030204"/>
              </a:rPr>
              <a:t>детей </a:t>
            </a:r>
            <a:r>
              <a:rPr lang="ru-RU" sz="2400" b="1" kern="0" dirty="0">
                <a:solidFill>
                  <a:srgbClr val="002060"/>
                </a:solidFill>
                <a:latin typeface="Calibri Light" panose="020F0302020204030204"/>
              </a:rPr>
              <a:t>с ОВЗ, развивает координацию движений и мелкую моторику. </a:t>
            </a:r>
          </a:p>
          <a:p>
            <a:pPr lvl="0" defTabSz="685800" fontAlgn="auto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</a:pPr>
            <a:endParaRPr lang="ru-RU" sz="2400" dirty="0">
              <a:solidFill>
                <a:srgbClr val="663300"/>
              </a:solidFill>
              <a:latin typeface="Calibri" panose="020F0502020204030204"/>
            </a:endParaRPr>
          </a:p>
        </p:txBody>
      </p:sp>
      <p:pic>
        <p:nvPicPr>
          <p:cNvPr id="9218" name="Picture 2" descr="http://im0-tub-ru.yandex.net/i?id=251144329-11-72&amp;n=2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663" y="5481918"/>
            <a:ext cx="2027993" cy="117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0-tub-ru.yandex.net/i?id=251144329-11-72&amp;n=2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1641" y="5503648"/>
            <a:ext cx="1978885" cy="119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0-tub-ru.yandex.net/i?id=251144329-11-72&amp;n=2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2725" y="5503647"/>
            <a:ext cx="2066603" cy="119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6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29506" y="87909"/>
            <a:ext cx="5986709" cy="1036835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С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ВЕСЁЛЫЙ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ЯЗЫЧОК</a:t>
            </a:r>
            <a:r>
              <a:rPr lang="ru-RU" sz="3200" b="1" dirty="0" smtClean="0">
                <a:solidFill>
                  <a:srgbClr val="0000FF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153220"/>
            <a:ext cx="477438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Ко всем </a:t>
            </a:r>
            <a:r>
              <a:rPr lang="ru-RU" sz="24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классическим артикуляционным упражнениям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добавляем движение кисти</a:t>
            </a:r>
            <a:r>
              <a:rPr lang="ru-RU" sz="24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spcAft>
                <a:spcPts val="0"/>
              </a:spcAft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sz="22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Динамические упражнения</a:t>
            </a:r>
            <a:r>
              <a:rPr lang="ru-RU" sz="2200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нормализуют мышечный тонус, переключаемость движений, делают их точными, легкими, ритмичными: </a:t>
            </a:r>
            <a:endParaRPr lang="ru-RU" sz="2200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2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Статические </a:t>
            </a:r>
            <a:r>
              <a:rPr lang="ru-RU" sz="22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упражнения</a:t>
            </a:r>
            <a:r>
              <a:rPr lang="ru-RU" sz="2200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способствуют развитию мышечной силы, динамической организации движения, помогают ребенку принять правильную артикуляционную и пальчиковую </a:t>
            </a:r>
            <a:r>
              <a:rPr lang="ru-RU" sz="2200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позу</a:t>
            </a:r>
            <a:r>
              <a:rPr lang="ru-RU" sz="2200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200" dirty="0">
              <a:solidFill>
                <a:srgbClr val="663300"/>
              </a:solidFill>
              <a:latin typeface="Calibri" panose="020F0502020204030204"/>
            </a:endParaRPr>
          </a:p>
        </p:txBody>
      </p:sp>
      <p:pic>
        <p:nvPicPr>
          <p:cNvPr id="10242" name="Picture 2" descr="http://rostochek190.ucoz.ru/_si/0/0821440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601" y="4089193"/>
            <a:ext cx="1800199" cy="23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73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932" y="446234"/>
            <a:ext cx="2152278" cy="24006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7127" y="602994"/>
            <a:ext cx="415281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600" b="1" i="1" dirty="0" smtClean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«Часики» </a:t>
            </a:r>
          </a:p>
          <a:p>
            <a:pPr lvl="0">
              <a:spcAft>
                <a:spcPts val="0"/>
              </a:spcAft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сопровождает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сжатая и опущенная вниз ладонь, которая движется под счет влево - вправо</a:t>
            </a: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7127" y="3849001"/>
            <a:ext cx="345507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600" b="1" i="1" dirty="0" smtClean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6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Качели» </a:t>
            </a:r>
            <a:endParaRPr lang="ru-RU" sz="2600" b="1" i="1" dirty="0" smtClean="0">
              <a:solidFill>
                <a:srgbClr val="8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движение </a:t>
            </a:r>
            <a:r>
              <a:rPr lang="ru-RU" sz="2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ладони с сомкнутыми пальцами вверх вниз</a:t>
            </a: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3" y="3789039"/>
            <a:ext cx="2276529" cy="2448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870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343574"/>
            <a:ext cx="422412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Футбол»</a:t>
            </a:r>
            <a:r>
              <a:rPr lang="ru-RU" sz="26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2200" b="1" i="1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ладонь </a:t>
            </a:r>
            <a:r>
              <a:rPr lang="ru-RU" sz="2200" b="1" i="1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сжата в кулак, указательный палец выдвинут вперед, под счет кисть руки поворачивается вправо – влево.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330" y="560261"/>
            <a:ext cx="2787768" cy="2090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915816" y="3212976"/>
            <a:ext cx="4248473" cy="305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</a:rPr>
              <a:t>«Улыбка»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i="1" kern="0" dirty="0">
                <a:solidFill>
                  <a:srgbClr val="002060"/>
                </a:solidFill>
                <a:latin typeface="+mj-lt"/>
              </a:rPr>
              <a:t>п</a:t>
            </a:r>
            <a:r>
              <a:rPr lang="ru-RU" sz="2200" b="1" i="1" kern="0" dirty="0" smtClean="0">
                <a:solidFill>
                  <a:srgbClr val="002060"/>
                </a:solidFill>
                <a:latin typeface="+mj-lt"/>
              </a:rPr>
              <a:t>альцы собраны в кулак:</a:t>
            </a:r>
            <a:endParaRPr kumimoji="0" lang="ru-RU" sz="2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i="1" kern="0" dirty="0">
                <a:solidFill>
                  <a:srgbClr val="002060"/>
                </a:solidFill>
                <a:latin typeface="+mj-lt"/>
              </a:rPr>
              <a:t>п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од счет 1 – пальчики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расправляются и</a:t>
            </a:r>
            <a:r>
              <a:rPr kumimoji="0" lang="ru-RU" sz="22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удерживаются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i="1" kern="0" dirty="0">
                <a:solidFill>
                  <a:srgbClr val="002060"/>
                </a:solidFill>
                <a:latin typeface="+mj-lt"/>
              </a:rPr>
              <a:t>о</a:t>
            </a:r>
            <a:r>
              <a:rPr kumimoji="0" lang="ru-RU" sz="22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дновременно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 с «улыбкой» до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5сек., на счет 2 – ладонь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сворачивается в кулак. </a:t>
            </a:r>
          </a:p>
        </p:txBody>
      </p:sp>
      <p:pic>
        <p:nvPicPr>
          <p:cNvPr id="11268" name="Picture 4" descr="http://www7.0zz0.com/2011/03/22/14/86033123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816" y="3497315"/>
            <a:ext cx="2636864" cy="2484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5438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99296" y="564078"/>
            <a:ext cx="422412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800000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«Трубочка»</a:t>
            </a:r>
            <a:r>
              <a:rPr lang="ru-RU" sz="2600" b="1" i="1" dirty="0" smtClean="0">
                <a:solidFill>
                  <a:srgbClr val="800000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600" b="1" i="1" dirty="0">
              <a:solidFill>
                <a:srgbClr val="800000"/>
              </a:solidFill>
              <a:latin typeface="Calibri Light" panose="020F03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ладонь собрана в щепотку, большой палец прижат к среднему.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124477" y="3416052"/>
            <a:ext cx="3603447" cy="215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ru-RU" sz="2400" b="1" i="1" kern="0" dirty="0" smtClean="0">
                <a:solidFill>
                  <a:srgbClr val="800000"/>
                </a:solidFill>
                <a:latin typeface="Calibri Light" panose="020F0302020204030204"/>
              </a:rPr>
              <a:t>«Лопаточка» </a:t>
            </a:r>
          </a:p>
          <a:p>
            <a:pPr marL="0" lvl="0" indent="0"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большой палец прижат к ладони сбоку, сомкнутая, ненапряженная ладонь опущена вниз.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img1.liveinternet.ru/images/attach/c/7/96/186/96186843_204553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184" y="291121"/>
            <a:ext cx="2491776" cy="25289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fs.nashaucheba.ru/tw_files2/urls_3/1263/d-1262178/img9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387889" y="3429000"/>
            <a:ext cx="2406365" cy="26217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3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429000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6368" y="617134"/>
            <a:ext cx="387966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«Чашечка» </a:t>
            </a:r>
          </a:p>
          <a:p>
            <a:pPr lvl="0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пальцы прижаты друг к другу, имитируя положение «чашечки». 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600" b="1" i="1" dirty="0">
              <a:solidFill>
                <a:srgbClr val="800000"/>
              </a:solidFill>
              <a:latin typeface="Calibri Light" panose="020F03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985872" y="3510504"/>
            <a:ext cx="3978989" cy="215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«Кошечка» </a:t>
            </a:r>
          </a:p>
          <a:p>
            <a:pPr eaLnBrk="1" hangingPunct="1"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перевернутая «чашечка» - </a:t>
            </a:r>
          </a:p>
          <a:p>
            <a:pPr eaLnBrk="1" hangingPunct="1"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ладонь сомкнута, согнута и </a:t>
            </a:r>
          </a:p>
          <a:p>
            <a:pPr eaLnBrk="1" hangingPunct="1"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опущена вниз.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207" y="378633"/>
            <a:ext cx="2315728" cy="23984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314" name="Picture 2" descr="http://www.pedlib.ru/books1/3/0298/image0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570" y="3429000"/>
            <a:ext cx="2624245" cy="23925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51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0205" y="73340"/>
            <a:ext cx="4831835" cy="1080120"/>
          </a:xfrm>
        </p:spPr>
        <p:txBody>
          <a:bodyPr>
            <a:normAutofit/>
          </a:bodyPr>
          <a:lstStyle/>
          <a:p>
            <a:pPr lvl="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ДВИЖЕНИЕ И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УМ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4318687"/>
            <a:ext cx="4283968" cy="2278664"/>
          </a:xfrm>
        </p:spPr>
        <p:txBody>
          <a:bodyPr>
            <a:no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800" b="1" i="1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14338" name="Picture 2" descr="http://www.zamboanga.com/z/images/0/00/Reading_cat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9757" y="790109"/>
            <a:ext cx="3189844" cy="218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923562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наука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развитии головного</a:t>
            </a:r>
            <a:r>
              <a:rPr 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мозга посредством движения,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наука о развитии умственных 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способностей и физического</a:t>
            </a:r>
            <a:r>
              <a:rPr 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здоровья через определенные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двигательные упражнения.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4668" y="1235662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«КИНЕЗИОЛОГИЯ?»</a:t>
            </a:r>
            <a:endParaRPr lang="ru-RU" sz="2400" dirty="0">
              <a:solidFill>
                <a:srgbClr val="008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92" y="5312077"/>
            <a:ext cx="1592585" cy="142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3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7352115" cy="6408710"/>
          </a:xfrm>
        </p:spPr>
        <p:txBody>
          <a:bodyPr>
            <a:noAutofit/>
          </a:bodyPr>
          <a:lstStyle/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ДАННОЙ МЕТОДИКИ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sz="2600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Положительно влияет на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развитие умственных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способностей, физическое здоровье.</a:t>
            </a:r>
            <a: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Позволяет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активизировать различные отделы коры больших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полушарий, что способствует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развитию способностей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человека,</a:t>
            </a:r>
            <a:b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коррекции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проблем в различных областях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психики.</a:t>
            </a:r>
            <a:b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Улучшает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 ребенка память, внимание, речь, пространственные представления, мелкую и крупную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моторику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Снижает утомляемость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Повышает </a:t>
            </a:r>
            <a:r>
              <a:rPr lang="ru-RU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способность к произвольному контролю.</a:t>
            </a:r>
            <a:r>
              <a:rPr lang="ru-RU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35463" y="131475"/>
            <a:ext cx="5983963" cy="705237"/>
          </a:xfrm>
        </p:spPr>
        <p:txBody>
          <a:bodyPr>
            <a:normAutofit/>
          </a:bodyPr>
          <a:lstStyle/>
          <a:p>
            <a:pPr lvl="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ВЫ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ПОЛ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НИМ 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СА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МИ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254030" y="836712"/>
            <a:ext cx="491025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/>
              </a:rPr>
              <a:t>«Колечко»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/>
              </a:rPr>
              <a:t>     Поочерёдно и как можно быстрее перебираем пальцы рук, соединяя в кольцо с большим пальцем от указательного до мизинца и в обратном порядке. Более сложный вариант – пальцы одной руки поочерёдно соединяем с большим от указательного до мизинца, одновременно пальцы другой руки от мизинца к указательному.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ic Sans MS"/>
            </a:endParaRPr>
          </a:p>
        </p:txBody>
      </p:sp>
      <p:pic>
        <p:nvPicPr>
          <p:cNvPr id="3074" name="Picture 2" descr="http://www.stihi.ru/pics/2013/09/04/28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2254030" cy="1669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42" y="2649296"/>
            <a:ext cx="2255716" cy="16704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18" y="4674346"/>
            <a:ext cx="2255716" cy="16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15932" y="45016"/>
            <a:ext cx="6115050" cy="11541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Что такое «ЗДОРОВЬЕ»?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607753" y="877255"/>
            <a:ext cx="6143625" cy="2448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это такое состояние человека,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которому свойственно не только </a:t>
            </a:r>
            <a:r>
              <a:rPr lang="ru-RU" sz="24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отсутствие болезней или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физических дефектов, но и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полное физическое, душевное и </a:t>
            </a:r>
            <a:r>
              <a:rPr lang="ru-RU" sz="24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социальное благополучие.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67" y="2996952"/>
            <a:ext cx="2604839" cy="2126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996952"/>
            <a:ext cx="2611426" cy="1958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4787025"/>
            <a:ext cx="2611426" cy="1958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http://www.freizeitfreunde.de/system/files/images/Smilie%20Bird_7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2583" y="4754605"/>
            <a:ext cx="2101880" cy="207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18928" y="128903"/>
            <a:ext cx="5665239" cy="60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/>
              </a:rPr>
              <a:t>«Кулак – ребро - ладонь»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79512" y="836712"/>
            <a:ext cx="702027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При положении на плоскости стола руки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последовательно сменяют друг друга: сжатая в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кулак – ладонь, ребром на плоскости стола,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распрямлённая ладонь.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Выполняем сначала правой рукой, потом – левой,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затем двумя руками вместе.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Повторяем 8-10 раз, постепенно увеличивая темп.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При затруднениях помогаем командами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(«кулак – ребро – ладонь»), произнося их вслух или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про себя.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56" y="4649883"/>
            <a:ext cx="1947771" cy="1629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819" y="4476647"/>
            <a:ext cx="2359658" cy="197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804" y="4649883"/>
            <a:ext cx="1944793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4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195736" y="70478"/>
            <a:ext cx="2304255" cy="60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ru-RU" sz="3200" b="1" kern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«Лезгинка»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79512" y="787017"/>
            <a:ext cx="7010920" cy="304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Левую руку сложить в кулак, большой палец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отставить в сторону, кулак разворачиваем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пальцами к себе,</a:t>
            </a:r>
            <a:r>
              <a:rPr kumimoji="0" lang="ru-RU" sz="26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 в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ыпрямленной ладонью правой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руки прикасаемся к мизинцу левой.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Одновременно меняем положение правой и 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левой рук. Повторяем 6-8 раз, добиваясь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высокой скорости смены.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ic Sans MS"/>
            </a:endParaRPr>
          </a:p>
        </p:txBody>
      </p:sp>
      <p:pic>
        <p:nvPicPr>
          <p:cNvPr id="5122" name="Picture 2" descr="http://uf2.rimg.info/normal/62a4a384af366d7ddec4b07d7cbfcaff89c20fc6f9ca236f1e32fbb717348f9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646255"/>
            <a:ext cx="3019812" cy="3004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5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195736" y="70478"/>
            <a:ext cx="2304255" cy="60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ru-RU" sz="3200" b="1" kern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«Ухо - нос»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79512" y="787017"/>
            <a:ext cx="7010920" cy="304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ru-RU" sz="2800" kern="0" dirty="0" smtClean="0">
              <a:solidFill>
                <a:srgbClr val="FFFFFF"/>
              </a:solidFill>
              <a:latin typeface="Comic Sans M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10212" y="689206"/>
            <a:ext cx="6086709" cy="253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Левой рукой берёмся за кончик носа, а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правой за противоположное ухо.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Отпускаем одновременно ухо и нос,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хлопаем в ладоши, меняем положение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рук с точностью «до  наоборот».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ic Sans M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816" y="3008258"/>
            <a:ext cx="2843584" cy="3700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35896" y="3062574"/>
            <a:ext cx="2826941" cy="36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3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71600" y="70478"/>
            <a:ext cx="4847481" cy="60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ru-RU" sz="3200" b="1" kern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kern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Перекрестные движения»</a:t>
            </a:r>
            <a:endParaRPr lang="ru-RU" sz="3200" b="1" kern="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79512" y="787017"/>
            <a:ext cx="7010920" cy="287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Руки в стороны. Ладонью правой руки дотронуться до пятки левой ноги, отводя ногу назад. </a:t>
            </a:r>
          </a:p>
          <a:p>
            <a:pPr marL="0" lvl="0" indent="0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Руки в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тороны.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Ладонью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левой руки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дотронуться до пятки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правой ноги, отводя ногу назад.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816" y="3658086"/>
            <a:ext cx="2843584" cy="3051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35895" y="3658086"/>
            <a:ext cx="2826941" cy="308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2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204" y="733376"/>
            <a:ext cx="6848059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555555"/>
                </a:solidFill>
                <a:latin typeface="Arial" panose="020B0604020202020204" pitchFamily="34" charset="0"/>
              </a:rPr>
              <a:t>	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Релаксация</a:t>
            </a:r>
            <a:r>
              <a:rPr lang="ru-RU" sz="2100" b="1" dirty="0" smtClean="0">
                <a:solidFill>
                  <a:srgbClr val="555555"/>
                </a:solidFill>
                <a:latin typeface="+mj-lt"/>
              </a:rPr>
              <a:t> </a:t>
            </a:r>
            <a:r>
              <a:rPr lang="ru-RU" sz="2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ru-RU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глубокое мышечное расслабление, сопровождающееся снятием психического напряжения. </a:t>
            </a:r>
            <a:endParaRPr lang="ru-RU" sz="21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100" b="1" dirty="0" smtClean="0">
                <a:solidFill>
                  <a:srgbClr val="555555"/>
                </a:solidFill>
                <a:latin typeface="+mj-lt"/>
              </a:rPr>
              <a:t>	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Эмоции </a:t>
            </a:r>
            <a:r>
              <a:rPr lang="ru-RU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чувства</a:t>
            </a:r>
            <a:r>
              <a:rPr lang="ru-RU" sz="2100" dirty="0">
                <a:solidFill>
                  <a:srgbClr val="555555"/>
                </a:solidFill>
                <a:latin typeface="+mj-lt"/>
              </a:rPr>
              <a:t> </a:t>
            </a:r>
            <a:r>
              <a:rPr lang="ru-RU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плохо поддаются волевой регуляции. Взрослым надо помнить об этом, сталкиваясь с нежелательными или неожиданными для них детскими эмоциями. Чувства ребенка в таких острых ситуациях лучше не оценивать, т. к. это повлечет за собой лишь непонимание или негативизм</a:t>
            </a:r>
            <a:r>
              <a:rPr lang="ru-RU" sz="2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r>
              <a:rPr lang="ru-RU" sz="2100" dirty="0" smtClean="0">
                <a:solidFill>
                  <a:srgbClr val="555555"/>
                </a:solidFill>
                <a:latin typeface="+mj-lt"/>
              </a:rPr>
              <a:t>	</a:t>
            </a:r>
            <a:r>
              <a:rPr lang="ru-RU" sz="2100" b="1" dirty="0" smtClean="0">
                <a:solidFill>
                  <a:srgbClr val="0000FF"/>
                </a:solidFill>
                <a:latin typeface="+mj-lt"/>
              </a:rPr>
              <a:t>Нельзя </a:t>
            </a:r>
            <a:r>
              <a:rPr lang="ru-RU" sz="2100" b="1" dirty="0">
                <a:solidFill>
                  <a:srgbClr val="0000FF"/>
                </a:solidFill>
                <a:latin typeface="+mj-lt"/>
              </a:rPr>
              <a:t>требовать от ребенка не переживать того, что он переживает, чувствует; можно ограничить лишь форму проявления его негативных эмоций. Кроме того, наша задача состоит не в том, чтобы подавлять или искоренять эмоции, а в том, чтобы научить детей ощущать свои эмоции, управлять своим поведением, слышать свое тело.</a:t>
            </a:r>
          </a:p>
          <a:p>
            <a:r>
              <a:rPr lang="ru-RU" sz="2100" dirty="0" smtClean="0">
                <a:solidFill>
                  <a:srgbClr val="555555"/>
                </a:solidFill>
                <a:latin typeface="+mj-lt"/>
              </a:rPr>
              <a:t>	</a:t>
            </a:r>
            <a:r>
              <a:rPr lang="ru-RU" sz="2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</a:t>
            </a:r>
            <a:r>
              <a:rPr lang="ru-RU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этой целью в своей работе мы используем специально подобранные</a:t>
            </a:r>
            <a:r>
              <a:rPr lang="ru-RU" sz="2100" dirty="0">
                <a:solidFill>
                  <a:srgbClr val="555555"/>
                </a:solidFill>
                <a:latin typeface="+mj-lt"/>
              </a:rPr>
              <a:t> </a:t>
            </a:r>
            <a:r>
              <a:rPr lang="ru-RU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упражнения на расслабление</a:t>
            </a:r>
            <a:r>
              <a:rPr lang="ru-RU" sz="2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  <a:r>
              <a:rPr lang="ru-RU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определенных частей тела и всего организма. </a:t>
            </a:r>
            <a:endParaRPr lang="ru-RU" sz="21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0205" y="73340"/>
            <a:ext cx="6560027" cy="691364"/>
          </a:xfrm>
        </p:spPr>
        <p:txBody>
          <a:bodyPr>
            <a:normAutofit/>
          </a:bodyPr>
          <a:lstStyle/>
          <a:p>
            <a:pPr lvl="0" algn="just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М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И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У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Т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К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О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Т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Д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Ы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И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Т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И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Ш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И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Н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Ы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780"/>
            <a:ext cx="9114780" cy="68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5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8" y="-27384"/>
            <a:ext cx="9144000" cy="688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539067" y="5949280"/>
            <a:ext cx="6560027" cy="691364"/>
          </a:xfrm>
        </p:spPr>
        <p:txBody>
          <a:bodyPr>
            <a:normAutofit/>
          </a:bodyPr>
          <a:lstStyle/>
          <a:p>
            <a:pPr lvl="0" algn="just">
              <a:spcAft>
                <a:spcPts val="0"/>
              </a:spcAft>
            </a:pPr>
            <a:r>
              <a:rPr 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Спасибо за внимание!</a:t>
            </a:r>
            <a:endParaRPr lang="ru-RU" sz="36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20B0504020000000003" pitchFamily="34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0212" y="8383712"/>
            <a:ext cx="5034467" cy="1396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4392488" cy="1143000"/>
          </a:xfrm>
        </p:spPr>
        <p:txBody>
          <a:bodyPr/>
          <a:lstStyle/>
          <a:p>
            <a:r>
              <a:rPr lang="ru-RU" b="1" i="1" dirty="0" smtClean="0"/>
              <a:t>Используемые</a:t>
            </a:r>
            <a:r>
              <a:rPr lang="ru-RU" b="1" dirty="0" smtClean="0"/>
              <a:t> </a:t>
            </a:r>
            <a:r>
              <a:rPr lang="ru-RU" b="1" i="1" dirty="0" smtClean="0"/>
              <a:t>ресурсы</a:t>
            </a:r>
            <a:r>
              <a:rPr lang="ru-RU" dirty="0" smtClean="0"/>
              <a:t>: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79512" y="1449593"/>
            <a:ext cx="6984776" cy="1004065"/>
          </a:xfrm>
        </p:spPr>
        <p:txBody>
          <a:bodyPr>
            <a:normAutofit fontScale="77500" lnSpcReduction="20000"/>
          </a:bodyPr>
          <a:lstStyle/>
          <a:p>
            <a:pPr marL="252000" indent="0">
              <a:buFont typeface="Arial" charset="0"/>
              <a:buNone/>
              <a:defRPr/>
            </a:pPr>
            <a:r>
              <a:rPr lang="ru-RU" b="1" u="sng" dirty="0" smtClean="0">
                <a:hlinkClick r:id="rId3"/>
              </a:rPr>
              <a:t>http://s018.radikal.ru/i519/1304/3e/4bb97ff07cca.png</a:t>
            </a:r>
            <a:endParaRPr lang="ru-RU" b="1" dirty="0" smtClean="0"/>
          </a:p>
          <a:p>
            <a:pPr marL="252000" indent="0">
              <a:buFont typeface="Arial" charset="0"/>
              <a:buNone/>
              <a:defRPr/>
            </a:pPr>
            <a:r>
              <a:rPr lang="ru-RU" b="1" u="sng" dirty="0" smtClean="0">
                <a:hlinkClick r:id="rId4"/>
              </a:rPr>
              <a:t>http://i022.radikal.ru/1304/0b/005110753ae9.png</a:t>
            </a:r>
            <a:endParaRPr lang="ru-RU" b="1" dirty="0" smtClean="0"/>
          </a:p>
          <a:p>
            <a:pPr marL="252000" indent="0">
              <a:buFont typeface="Arial" charset="0"/>
              <a:buNone/>
              <a:defRPr/>
            </a:pPr>
            <a:r>
              <a:rPr lang="ru-RU" b="1" u="sng" dirty="0" smtClean="0">
                <a:hlinkClick r:id="rId5"/>
              </a:rPr>
              <a:t>http://img-fotki.yandex.ru/get/4126/981986.29/0_833e9_d1cacb4b_orig</a:t>
            </a:r>
            <a:endParaRPr lang="ru-RU" b="1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95536" y="1110316"/>
            <a:ext cx="8229600" cy="3125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71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984776" cy="8214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ВАЖНО И НУЖНО ВЫПОЛНЯТЬ: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89756" y="938088"/>
            <a:ext cx="6805264" cy="43631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соблюдать режим дня;</a:t>
            </a:r>
          </a:p>
          <a:p>
            <a:pPr algn="just"/>
            <a:r>
              <a:rPr lang="ru-RU" sz="22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rgbClr val="8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регулярно и правильно питаться;</a:t>
            </a:r>
          </a:p>
          <a:p>
            <a:r>
              <a:rPr lang="ru-RU" sz="22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учитывать нагрузку</a:t>
            </a:r>
            <a:r>
              <a:rPr lang="ru-RU" sz="2200" b="1" i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 ходе совместной непосредственно-образовательной и свободной деятельности детей в детском саду и дома – необходимо соответствие нагрузки физическим и умственным способностям детей; </a:t>
            </a:r>
          </a:p>
          <a:p>
            <a:pPr algn="just"/>
            <a:r>
              <a:rPr lang="ru-RU" sz="2200" b="1" i="1" dirty="0" smtClean="0">
                <a:solidFill>
                  <a:srgbClr val="8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чаще находиться на свежем воздухе; </a:t>
            </a:r>
          </a:p>
          <a:p>
            <a:r>
              <a:rPr lang="ru-RU" sz="2200" b="1" i="1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200" b="1" i="1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оздавать и поддерживать </a:t>
            </a:r>
            <a:r>
              <a:rPr lang="ru-RU" sz="2200" b="1" i="1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благоприятную, доброжелательную и спокойную атмосфера в семье;</a:t>
            </a:r>
          </a:p>
          <a:p>
            <a:r>
              <a:rPr lang="ru-RU" sz="22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давать </a:t>
            </a:r>
            <a:r>
              <a:rPr lang="ru-RU" sz="2200" b="1" i="1" dirty="0" smtClean="0">
                <a:solidFill>
                  <a:srgbClr val="8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заниматься любимым делом – увлечением, спортом. </a:t>
            </a:r>
          </a:p>
          <a:p>
            <a:endParaRPr lang="ru-RU" sz="2400" dirty="0" smtClean="0">
              <a:solidFill>
                <a:srgbClr val="6633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4864940"/>
            <a:ext cx="1911447" cy="1911447"/>
          </a:xfrm>
          <a:prstGeom prst="rect">
            <a:avLst/>
          </a:prstGeom>
        </p:spPr>
      </p:pic>
      <p:pic>
        <p:nvPicPr>
          <p:cNvPr id="5124" name="Picture 4" descr="http://vsh2.ucoz.ru/Kartinki/knigi-12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1101" y="28476"/>
            <a:ext cx="2393431" cy="212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8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5639569" cy="82145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dirty="0" smtClean="0">
                <a:solidFill>
                  <a:srgbClr val="008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Что такое «ОСАНКА» ?</a:t>
            </a:r>
            <a:endParaRPr lang="ru-RU" b="1" dirty="0" smtClean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-25040" y="799592"/>
            <a:ext cx="7200800" cy="4213583"/>
          </a:xfrm>
        </p:spPr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200" b="1" dirty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привычное положение тела человека</a:t>
            </a:r>
            <a:r>
              <a:rPr lang="ru-RU" sz="2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0" algn="ctr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Она </a:t>
            </a:r>
            <a:r>
              <a:rPr lang="ru-RU" sz="2200" b="1" dirty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считается </a:t>
            </a:r>
            <a:r>
              <a:rPr lang="ru-RU" sz="22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ПРАВИЛЬНОЙ</a:t>
            </a:r>
            <a:r>
              <a:rPr lang="ru-RU" sz="22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200" b="1" dirty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22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человек:</a:t>
            </a:r>
          </a:p>
          <a:p>
            <a:pPr marL="514350" indent="-342900" algn="just"/>
            <a:r>
              <a:rPr lang="ru-RU" sz="22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держит </a:t>
            </a:r>
            <a:r>
              <a:rPr lang="ru-RU" sz="22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голову прямо и свободно, </a:t>
            </a:r>
            <a:endParaRPr lang="ru-RU" sz="2200" b="1" dirty="0" smtClean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342900" algn="just"/>
            <a:r>
              <a:rPr lang="ru-RU" sz="2200" b="1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плечи </a:t>
            </a:r>
            <a:r>
              <a:rPr lang="ru-RU" sz="2200" b="1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находятся на одном уровне, </a:t>
            </a:r>
            <a:r>
              <a:rPr lang="ru-RU" sz="2200" b="1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слегка </a:t>
            </a:r>
            <a:r>
              <a:rPr lang="ru-RU" sz="2200" b="1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опущены назад, </a:t>
            </a:r>
            <a:endParaRPr lang="ru-RU" sz="2200" b="1" dirty="0" smtClean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342900" algn="just"/>
            <a:r>
              <a:rPr lang="ru-RU" sz="2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туловище </a:t>
            </a:r>
            <a:r>
              <a:rPr lang="ru-RU" sz="2200" b="1" dirty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выпрямлено, </a:t>
            </a:r>
            <a:endParaRPr lang="ru-RU" sz="2200" b="1" dirty="0" smtClean="0">
              <a:solidFill>
                <a:srgbClr val="008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342900" algn="just"/>
            <a:r>
              <a:rPr lang="ru-RU" sz="22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 </a:t>
            </a:r>
            <a:r>
              <a:rPr lang="ru-RU" sz="22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подтянут, </a:t>
            </a:r>
            <a:endParaRPr lang="ru-RU" sz="2200" b="1" dirty="0" smtClean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342900" algn="just"/>
            <a:r>
              <a:rPr lang="ru-RU" sz="2200" b="1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грудь </a:t>
            </a:r>
            <a:r>
              <a:rPr lang="ru-RU" sz="2200" b="1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слегка выступает вперед, </a:t>
            </a:r>
            <a:endParaRPr lang="ru-RU" sz="2200" b="1" dirty="0" smtClean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342900" algn="just"/>
            <a:r>
              <a:rPr lang="ru-RU" sz="2200" b="1" dirty="0" smtClean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колени </a:t>
            </a:r>
            <a:r>
              <a:rPr lang="ru-RU" sz="2200" b="1" dirty="0">
                <a:solidFill>
                  <a:srgbClr val="008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выпрямлены.</a:t>
            </a:r>
            <a:endParaRPr lang="ru-RU" sz="2200" b="1" dirty="0" smtClean="0">
              <a:solidFill>
                <a:srgbClr val="008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b="1" i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1800" b="1" i="1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4616195"/>
            <a:ext cx="2598618" cy="2145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://img0.liveinternet.ru/images/attach/c/0/47/257/47257496_1249716917_1_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944216" cy="178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73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1101" y="116632"/>
            <a:ext cx="6516725" cy="108012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О ПРАВИЛЬНОЙ ОСАНКЕ …</a:t>
            </a:r>
            <a:r>
              <a:rPr lang="ru-RU" sz="2800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dirty="0" smtClean="0">
              <a:latin typeface="Arial Black" panose="020B0A04020102020204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79512" y="761784"/>
            <a:ext cx="6768752" cy="2379184"/>
          </a:xfrm>
        </p:spPr>
        <p:txBody>
          <a:bodyPr>
            <a:no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это, </a:t>
            </a:r>
            <a:r>
              <a:rPr lang="ru-RU" sz="2400" b="1" i="1" dirty="0" smtClean="0">
                <a:solidFill>
                  <a:srgbClr val="0070C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первую очередь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сбалансированное положение тела, при котором нагрузка на позвоночник распределяется равномерно. </a:t>
            </a:r>
            <a:r>
              <a:rPr lang="ru-RU" sz="2400" b="1" i="1" dirty="0" smtClean="0">
                <a:solidFill>
                  <a:srgbClr val="0070C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Основой правильной осанки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является не только позвоночник, но и мышцы, что примыкают к нему, именно они удерживают его в правильном положении.</a:t>
            </a:r>
          </a:p>
          <a:p>
            <a:pPr indent="0" algn="just">
              <a:spcAft>
                <a:spcPts val="0"/>
              </a:spcAft>
              <a:buNone/>
            </a:pPr>
            <a:endParaRPr lang="ru-RU" sz="1800" b="1" i="1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011" y="3286380"/>
            <a:ext cx="6542125" cy="3144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0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0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56949" y="69991"/>
            <a:ext cx="5639569" cy="71633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i="1" dirty="0" smtClean="0">
                <a:effectLst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МИНУТКА ЗДОРОВЬЯ</a:t>
            </a:r>
            <a:endParaRPr lang="ru-RU" b="1" dirty="0" smtClean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23528" y="715367"/>
            <a:ext cx="6768752" cy="2558402"/>
          </a:xfrm>
        </p:spPr>
        <p:txBody>
          <a:bodyPr>
            <a:no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8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3587" y="542644"/>
            <a:ext cx="6720640" cy="2691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«Коробка с карандашами»</a:t>
            </a:r>
          </a:p>
          <a:p>
            <a:pPr marL="571500" indent="-5715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FF"/>
                </a:solidFill>
                <a:ea typeface="Calibri" panose="020F0502020204030204" pitchFamily="34" charset="0"/>
              </a:rPr>
              <a:t>для профилактики нарушений осанки;</a:t>
            </a:r>
          </a:p>
          <a:p>
            <a:pPr marL="571500" indent="-5715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FF"/>
                </a:solidFill>
                <a:ea typeface="Calibri" panose="020F0502020204030204" pitchFamily="34" charset="0"/>
              </a:rPr>
              <a:t>укрепления костно-мышечной системы детей дошкольного возраста;</a:t>
            </a:r>
          </a:p>
          <a:p>
            <a:pPr marL="571500" indent="-5715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FF"/>
                </a:solidFill>
                <a:ea typeface="Calibri" panose="020F0502020204030204" pitchFamily="34" charset="0"/>
              </a:rPr>
              <a:t>развития координации движений;  </a:t>
            </a:r>
          </a:p>
          <a:p>
            <a:pPr marL="571500" indent="-5715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FF"/>
                </a:solidFill>
                <a:ea typeface="Calibri" panose="020F0502020204030204" pitchFamily="34" charset="0"/>
              </a:rPr>
              <a:t>снятия статического напряжения.</a:t>
            </a:r>
            <a:endParaRPr lang="ru-RU" b="1" dirty="0" smtClean="0">
              <a:solidFill>
                <a:srgbClr val="0000FF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343" y="2110856"/>
            <a:ext cx="333892" cy="3921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343" y="1610146"/>
            <a:ext cx="329213" cy="3962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343" y="1174094"/>
            <a:ext cx="329213" cy="3962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343" y="2601206"/>
            <a:ext cx="329213" cy="3962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1030">
            <a:off x="323528" y="3351196"/>
            <a:ext cx="2020009" cy="3178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://www.cardiffschools.com/cms/lib03/CA01000801/Centricity/Domain/70/pencil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8068">
            <a:off x="2294131" y="3903314"/>
            <a:ext cx="1570016" cy="2473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cardiffschools.com/cms/lib03/CA01000801/Centricity/Domain/70/pencil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6588">
            <a:off x="3809286" y="4347948"/>
            <a:ext cx="1175471" cy="1873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www.cardiffschools.com/cms/lib03/CA01000801/Centricity/Domain/70/pencil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21589">
            <a:off x="5915316" y="4951748"/>
            <a:ext cx="731238" cy="1151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www.cardiffschools.com/cms/lib03/CA01000801/Centricity/Domain/70/pencil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0173">
            <a:off x="4982670" y="4709914"/>
            <a:ext cx="964762" cy="1519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1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93463" y="77873"/>
            <a:ext cx="4718527" cy="1080120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ВЫПОЛНЯЕМ САМИ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6968" y="1080120"/>
            <a:ext cx="6768752" cy="5476988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«Стройный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стоя, карандаш в руках, руки опущены перед собой: 1-2 – поднимаемся на носки, руки вверх, 3-4 – </a:t>
            </a: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., опускаем руки вниз.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(6-8 повторений)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«Сильный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стоя, руки вытянуты перед собой, карандаш в руках: 1-2 – руки сгибаем в локтях, карандашом касаемся груди, 3-4 – </a:t>
            </a: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(6-8 повторений)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«Гибкий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о.с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карандаш в правой руке: 1 – наклон вперед, кладем карандаш на пол, 2 – </a:t>
            </a: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3 – берем карандаш левой рукой; 4 – </a:t>
            </a:r>
            <a:r>
              <a:rPr lang="ru-RU" sz="2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(6-8 повторений)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564747"/>
            <a:ext cx="6288592" cy="249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77873"/>
            <a:ext cx="1359900" cy="1359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9478" y="2031905"/>
            <a:ext cx="1359900" cy="13599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927" y="3869415"/>
            <a:ext cx="1359900" cy="135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7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55456" y="102768"/>
            <a:ext cx="6768752" cy="5846512"/>
          </a:xfrm>
        </p:spPr>
        <p:txBody>
          <a:bodyPr>
            <a:noAutofit/>
          </a:bodyPr>
          <a:lstStyle/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8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«Ловкий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стоя, руки прямые перед грудью, карандаш в руках, правая рука держит карандаш внизу, а левая - вверху: 1 –руки в стороны, карандаш в левой руке, 2 – </a:t>
            </a: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., меняем захват карандаша, 3 - руки в стороны, карандаш в правой руке; 4 – </a:t>
            </a: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(6-8 повторений)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8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«Мягкий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средняя стойка, карандаш в руках: 1-2 приседание, руки перед грудью, 3-4 – </a:t>
            </a: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(6-8 повторений)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8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«Спокойный карандаш»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И.п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– </a:t>
            </a:r>
            <a:r>
              <a:rPr lang="ru-RU" sz="2200" b="1" dirty="0" err="1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о.с</a:t>
            </a:r>
            <a:r>
              <a:rPr lang="ru-RU" sz="2200" b="1" dirty="0" smtClean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.: 1-2 – поднимаемся на носки, руки через стороны вверх, вдох; 3-4 – медленно наклоняемся вниз, выдох, руки через стороны опускаем вниз.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(3-4 повторения)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ru-RU" sz="2400" dirty="0" smtClean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564747"/>
            <a:ext cx="6288592" cy="249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b="1" i="1" dirty="0" smtClean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318687"/>
            <a:ext cx="5639569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  <a:t/>
            </a:r>
            <a:br>
              <a:rPr lang="ru-RU" sz="2800" i="1" dirty="0" smtClean="0">
                <a:solidFill>
                  <a:prstClr val="black"/>
                </a:solidFill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b="1" i="1" dirty="0" smtClean="0">
              <a:solidFill>
                <a:prstClr val="black"/>
              </a:solidFill>
            </a:endParaRPr>
          </a:p>
        </p:txBody>
      </p:sp>
      <p:pic>
        <p:nvPicPr>
          <p:cNvPr id="4" name="Picture 2" descr="http://www.cavemans-world.de/Smileys/default/1d83ef3ed702f1a250f41b301aaf79b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737" y="5398807"/>
            <a:ext cx="1792190" cy="134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avemans-world.de/Smileys/default/1d83ef3ed702f1a250f41b301aaf79b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9968" y="3526650"/>
            <a:ext cx="1038225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cavemans-world.de/Smileys/default/1d83ef3ed702f1a250f41b301aaf79b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6890" y="1638335"/>
            <a:ext cx="1792190" cy="134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. Коробка с карандашам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76760" y="5605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3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3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</TotalTime>
  <Words>1118</Words>
  <Application>Microsoft Office PowerPoint</Application>
  <PresentationFormat>Экран (4:3)</PresentationFormat>
  <Paragraphs>157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Calibri</vt:lpstr>
      <vt:lpstr>Calibri Light</vt:lpstr>
      <vt:lpstr>Cambria</vt:lpstr>
      <vt:lpstr>Comic Sans MS</vt:lpstr>
      <vt:lpstr>Segoe Script</vt:lpstr>
      <vt:lpstr>Times New Roman</vt:lpstr>
      <vt:lpstr>Тема Office</vt:lpstr>
      <vt:lpstr>Семинар-практикум  для родителей подготовительной к школе группы компенсирующей направленности «ЗДОРОВЬЕ – ВСЕРЬЁЗ!»</vt:lpstr>
      <vt:lpstr>Что такое «ЗДОРОВЬЕ»?</vt:lpstr>
      <vt:lpstr>ВАЖНО И НУЖНО ВЫПОЛНЯТЬ:</vt:lpstr>
      <vt:lpstr>Что такое «ОСАНКА» ?</vt:lpstr>
      <vt:lpstr>О ПРАВИЛЬНОЙ ОСАНКЕ … </vt:lpstr>
      <vt:lpstr>Презентация PowerPoint</vt:lpstr>
      <vt:lpstr> МИНУТКА ЗДОРОВЬЯ</vt:lpstr>
      <vt:lpstr>ВЫПОЛНЯЕМ САМИ</vt:lpstr>
      <vt:lpstr>Презентация PowerPoint</vt:lpstr>
      <vt:lpstr>РЕЧЬ И ДВИЖЕНИЕ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ДВИЖЕНИЕ И УМ </vt:lpstr>
      <vt:lpstr>ПРЕИМУЩЕСТВА ДАННОЙ МЕТОДИКИ  1. Положительно влияет на развитие умственных способностей, физическое здоровье. 2. Позволяет активизировать различные отделы коры больших полушарий, что способствует развитию способностей человека, коррекции проблем в различных областях психики. 3. Улучшает у ребенка память, внимание, речь, пространственные представления, мелкую и крупную моторику. 4. Снижает утомляемость. 5. Повышает способность к произвольному контролю. </vt:lpstr>
      <vt:lpstr>ВЫПОЛНИМ САМИ</vt:lpstr>
      <vt:lpstr>Презентация PowerPoint</vt:lpstr>
      <vt:lpstr>Презентация PowerPoint</vt:lpstr>
      <vt:lpstr>Презентация PowerPoint</vt:lpstr>
      <vt:lpstr>Презентация PowerPoint</vt:lpstr>
      <vt:lpstr>МИНУТКА ОТДЫХА И ТИШИНЫ</vt:lpstr>
      <vt:lpstr>Презентация PowerPoint</vt:lpstr>
      <vt:lpstr>Спасибо за внимание!</vt:lpstr>
      <vt:lpstr>Используемые ресурсы: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Семинар-практикум  для родителей подготовительной к школе группы компенсирующей направленности «ЗДОРОВЬЕ – ВСЕРЬЕЗ!»</dc:title>
  <dc:creator>Пользователь</dc:creator>
  <cp:lastModifiedBy>Павел</cp:lastModifiedBy>
  <cp:revision>59</cp:revision>
  <dcterms:created xsi:type="dcterms:W3CDTF">2013-12-02T08:21:00Z</dcterms:created>
  <dcterms:modified xsi:type="dcterms:W3CDTF">2014-01-03T14:04:20Z</dcterms:modified>
</cp:coreProperties>
</file>